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3"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3" r:id="rId18"/>
    <p:sldId id="274" r:id="rId19"/>
    <p:sldId id="275" r:id="rId20"/>
    <p:sldId id="276" r:id="rId21"/>
    <p:sldId id="277" r:id="rId22"/>
    <p:sldId id="278" r:id="rId23"/>
    <p:sldId id="279" r:id="rId24"/>
    <p:sldId id="280" r:id="rId25"/>
    <p:sldId id="285" r:id="rId26"/>
    <p:sldId id="281" r:id="rId27"/>
    <p:sldId id="282" r:id="rId2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7" autoAdjust="0"/>
    <p:restoredTop sz="94660"/>
  </p:normalViewPr>
  <p:slideViewPr>
    <p:cSldViewPr snapToGrid="0">
      <p:cViewPr varScale="1">
        <p:scale>
          <a:sx n="53" d="100"/>
          <a:sy n="53" d="100"/>
        </p:scale>
        <p:origin x="7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4/9/2024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4/9/2024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F1E677-E46D-41E5-A01C-1288404E5BB4}"/>
              </a:ext>
            </a:extLst>
          </p:cNvPr>
          <p:cNvSpPr>
            <a:spLocks noGrp="1"/>
          </p:cNvSpPr>
          <p:nvPr>
            <p:ph type="ctrTitle"/>
          </p:nvPr>
        </p:nvSpPr>
        <p:spPr>
          <a:xfrm>
            <a:off x="275374" y="4730459"/>
            <a:ext cx="8260734" cy="1646302"/>
          </a:xfrm>
        </p:spPr>
        <p:txBody>
          <a:bodyPr/>
          <a:lstStyle/>
          <a:p>
            <a:pPr algn="ctr"/>
            <a:r>
              <a:rPr lang="fr-FR" b="1" dirty="0">
                <a:solidFill>
                  <a:schemeClr val="tx1"/>
                </a:solidFill>
              </a:rPr>
              <a:t>Présentation budget Primitif 2024</a:t>
            </a:r>
          </a:p>
        </p:txBody>
      </p:sp>
      <p:pic>
        <p:nvPicPr>
          <p:cNvPr id="6" name="Image 5">
            <a:extLst>
              <a:ext uri="{FF2B5EF4-FFF2-40B4-BE49-F238E27FC236}">
                <a16:creationId xmlns:a16="http://schemas.microsoft.com/office/drawing/2014/main" id="{BCF8AEA6-5CCF-4789-814D-93A946EB828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16518" y="1870326"/>
            <a:ext cx="5892800" cy="2094422"/>
          </a:xfrm>
          <a:prstGeom prst="rect">
            <a:avLst/>
          </a:prstGeom>
        </p:spPr>
      </p:pic>
      <p:pic>
        <p:nvPicPr>
          <p:cNvPr id="8" name="Image 7">
            <a:extLst>
              <a:ext uri="{FF2B5EF4-FFF2-40B4-BE49-F238E27FC236}">
                <a16:creationId xmlns:a16="http://schemas.microsoft.com/office/drawing/2014/main" id="{97B2DEB8-7077-4CC4-8C59-C49BD6BA34ED}"/>
              </a:ext>
            </a:extLst>
          </p:cNvPr>
          <p:cNvPicPr>
            <a:picLocks noChangeAspect="1"/>
          </p:cNvPicPr>
          <p:nvPr/>
        </p:nvPicPr>
        <p:blipFill>
          <a:blip r:embed="rId3"/>
          <a:stretch>
            <a:fillRect/>
          </a:stretch>
        </p:blipFill>
        <p:spPr>
          <a:xfrm>
            <a:off x="1009770" y="292799"/>
            <a:ext cx="1566814" cy="2094422"/>
          </a:xfrm>
          <a:prstGeom prst="rect">
            <a:avLst/>
          </a:prstGeom>
        </p:spPr>
      </p:pic>
      <p:pic>
        <p:nvPicPr>
          <p:cNvPr id="4" name="Image 3">
            <a:extLst>
              <a:ext uri="{FF2B5EF4-FFF2-40B4-BE49-F238E27FC236}">
                <a16:creationId xmlns:a16="http://schemas.microsoft.com/office/drawing/2014/main" id="{AC8115F5-4B74-4B7D-98B7-FB0EBD5E019A}"/>
              </a:ext>
            </a:extLst>
          </p:cNvPr>
          <p:cNvPicPr>
            <a:picLocks noChangeAspect="1"/>
          </p:cNvPicPr>
          <p:nvPr/>
        </p:nvPicPr>
        <p:blipFill>
          <a:blip r:embed="rId4"/>
          <a:stretch>
            <a:fillRect/>
          </a:stretch>
        </p:blipFill>
        <p:spPr>
          <a:xfrm>
            <a:off x="6382617" y="481239"/>
            <a:ext cx="3885214" cy="1425127"/>
          </a:xfrm>
          <a:prstGeom prst="rect">
            <a:avLst/>
          </a:prstGeom>
        </p:spPr>
      </p:pic>
    </p:spTree>
    <p:extLst>
      <p:ext uri="{BB962C8B-B14F-4D97-AF65-F5344CB8AC3E}">
        <p14:creationId xmlns:p14="http://schemas.microsoft.com/office/powerpoint/2010/main" val="37094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5CD3F6-A28A-4B2D-807E-47836AABB122}"/>
              </a:ext>
            </a:extLst>
          </p:cNvPr>
          <p:cNvSpPr>
            <a:spLocks noGrp="1"/>
          </p:cNvSpPr>
          <p:nvPr>
            <p:ph type="title"/>
          </p:nvPr>
        </p:nvSpPr>
        <p:spPr>
          <a:xfrm>
            <a:off x="677334" y="609600"/>
            <a:ext cx="8596668" cy="875251"/>
          </a:xfrm>
        </p:spPr>
        <p:txBody>
          <a:bodyPr>
            <a:noAutofit/>
          </a:bodyPr>
          <a:lstStyle/>
          <a:p>
            <a:r>
              <a:rPr lang="fr-FR" sz="3200" b="1" u="sng" dirty="0">
                <a:solidFill>
                  <a:schemeClr val="tx1"/>
                </a:solidFill>
              </a:rPr>
              <a:t>LES PRODUITS DES SERVICES</a:t>
            </a:r>
            <a:br>
              <a:rPr lang="fr-FR" sz="3200" dirty="0"/>
            </a:br>
            <a:endParaRPr lang="fr-FR" sz="3200" dirty="0"/>
          </a:p>
        </p:txBody>
      </p:sp>
      <p:sp>
        <p:nvSpPr>
          <p:cNvPr id="3" name="Espace réservé du contenu 2">
            <a:extLst>
              <a:ext uri="{FF2B5EF4-FFF2-40B4-BE49-F238E27FC236}">
                <a16:creationId xmlns:a16="http://schemas.microsoft.com/office/drawing/2014/main" id="{39932EFD-3BDE-42AC-96FE-DA8C346EA0B4}"/>
              </a:ext>
            </a:extLst>
          </p:cNvPr>
          <p:cNvSpPr>
            <a:spLocks noGrp="1"/>
          </p:cNvSpPr>
          <p:nvPr>
            <p:ph idx="1"/>
          </p:nvPr>
        </p:nvSpPr>
        <p:spPr>
          <a:xfrm>
            <a:off x="677334" y="2160590"/>
            <a:ext cx="8270113" cy="2293964"/>
          </a:xfrm>
        </p:spPr>
        <p:txBody>
          <a:bodyPr/>
          <a:lstStyle/>
          <a:p>
            <a:pPr algn="just"/>
            <a:r>
              <a:rPr lang="fr-FR" sz="2000" dirty="0">
                <a:solidFill>
                  <a:schemeClr val="tx1"/>
                </a:solidFill>
              </a:rPr>
              <a:t>Les tarifs publics locaux pour 2024 votés en Conseil municipal en contrepartie des services à la population délivrés par la commune </a:t>
            </a:r>
            <a:r>
              <a:rPr lang="fr-FR" sz="2000" b="1" dirty="0">
                <a:solidFill>
                  <a:schemeClr val="tx1"/>
                </a:solidFill>
              </a:rPr>
              <a:t>(restauration scolaire, équipements culturels, …) </a:t>
            </a:r>
            <a:r>
              <a:rPr lang="fr-FR" sz="2000" dirty="0">
                <a:solidFill>
                  <a:schemeClr val="tx1"/>
                </a:solidFill>
              </a:rPr>
              <a:t>sont estimés à </a:t>
            </a:r>
            <a:r>
              <a:rPr lang="fr-FR" sz="2000" b="1" dirty="0">
                <a:solidFill>
                  <a:schemeClr val="tx1"/>
                </a:solidFill>
              </a:rPr>
              <a:t>42 200 euros</a:t>
            </a:r>
            <a:r>
              <a:rPr lang="fr-FR" sz="2000" dirty="0">
                <a:solidFill>
                  <a:schemeClr val="tx1"/>
                </a:solidFill>
              </a:rPr>
              <a:t>.</a:t>
            </a:r>
            <a:endParaRPr lang="fr-FR" dirty="0">
              <a:solidFill>
                <a:schemeClr val="tx1"/>
              </a:solidFill>
            </a:endParaRPr>
          </a:p>
        </p:txBody>
      </p:sp>
    </p:spTree>
    <p:extLst>
      <p:ext uri="{BB962C8B-B14F-4D97-AF65-F5344CB8AC3E}">
        <p14:creationId xmlns:p14="http://schemas.microsoft.com/office/powerpoint/2010/main" val="33117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B31BAC-BDEA-4539-A2BD-030E5BE330ED}"/>
              </a:ext>
            </a:extLst>
          </p:cNvPr>
          <p:cNvSpPr>
            <a:spLocks noGrp="1"/>
          </p:cNvSpPr>
          <p:nvPr>
            <p:ph type="title"/>
          </p:nvPr>
        </p:nvSpPr>
        <p:spPr>
          <a:xfrm>
            <a:off x="677334" y="609600"/>
            <a:ext cx="8596668" cy="632604"/>
          </a:xfrm>
        </p:spPr>
        <p:txBody>
          <a:bodyPr>
            <a:noAutofit/>
          </a:bodyPr>
          <a:lstStyle/>
          <a:p>
            <a:r>
              <a:rPr lang="fr-FR" sz="3200" b="1" u="sng" dirty="0">
                <a:solidFill>
                  <a:schemeClr val="tx1"/>
                </a:solidFill>
              </a:rPr>
              <a:t>BUDGET DE FONCTIONNEMENT</a:t>
            </a:r>
            <a:br>
              <a:rPr lang="fr-FR" sz="3200" dirty="0"/>
            </a:br>
            <a:endParaRPr lang="fr-FR" sz="3200" dirty="0"/>
          </a:p>
        </p:txBody>
      </p:sp>
      <p:graphicFrame>
        <p:nvGraphicFramePr>
          <p:cNvPr id="6" name="Espace réservé du contenu 5">
            <a:extLst>
              <a:ext uri="{FF2B5EF4-FFF2-40B4-BE49-F238E27FC236}">
                <a16:creationId xmlns:a16="http://schemas.microsoft.com/office/drawing/2014/main" id="{8BE65CBF-9125-4B51-80D6-09A35F7E6AC4}"/>
              </a:ext>
            </a:extLst>
          </p:cNvPr>
          <p:cNvGraphicFramePr>
            <a:graphicFrameLocks noGrp="1"/>
          </p:cNvGraphicFramePr>
          <p:nvPr>
            <p:ph idx="1"/>
            <p:extLst>
              <p:ext uri="{D42A27DB-BD31-4B8C-83A1-F6EECF244321}">
                <p14:modId xmlns:p14="http://schemas.microsoft.com/office/powerpoint/2010/main" val="2431811160"/>
              </p:ext>
            </p:extLst>
          </p:nvPr>
        </p:nvGraphicFramePr>
        <p:xfrm>
          <a:off x="677334" y="1259454"/>
          <a:ext cx="8943642" cy="4782035"/>
        </p:xfrm>
        <a:graphic>
          <a:graphicData uri="http://schemas.openxmlformats.org/drawingml/2006/table">
            <a:tbl>
              <a:tblPr firstRow="1" firstCol="1" bandRow="1">
                <a:tableStyleId>{5C22544A-7EE6-4342-B048-85BDC9FD1C3A}</a:tableStyleId>
              </a:tblPr>
              <a:tblGrid>
                <a:gridCol w="4969728">
                  <a:extLst>
                    <a:ext uri="{9D8B030D-6E8A-4147-A177-3AD203B41FA5}">
                      <a16:colId xmlns:a16="http://schemas.microsoft.com/office/drawing/2014/main" val="3532855855"/>
                    </a:ext>
                  </a:extLst>
                </a:gridCol>
                <a:gridCol w="1913750">
                  <a:extLst>
                    <a:ext uri="{9D8B030D-6E8A-4147-A177-3AD203B41FA5}">
                      <a16:colId xmlns:a16="http://schemas.microsoft.com/office/drawing/2014/main" val="91216470"/>
                    </a:ext>
                  </a:extLst>
                </a:gridCol>
                <a:gridCol w="2060164">
                  <a:extLst>
                    <a:ext uri="{9D8B030D-6E8A-4147-A177-3AD203B41FA5}">
                      <a16:colId xmlns:a16="http://schemas.microsoft.com/office/drawing/2014/main" val="2829760466"/>
                    </a:ext>
                  </a:extLst>
                </a:gridCol>
              </a:tblGrid>
              <a:tr h="637712">
                <a:tc>
                  <a:txBody>
                    <a:bodyPr/>
                    <a:lstStyle/>
                    <a:p>
                      <a:pPr algn="ctr">
                        <a:spcAft>
                          <a:spcPts val="0"/>
                        </a:spcAft>
                      </a:pPr>
                      <a:r>
                        <a:rPr lang="fr-FR" sz="1800" b="1" dirty="0">
                          <a:solidFill>
                            <a:schemeClr val="tx1"/>
                          </a:solidFill>
                          <a:effectLst/>
                        </a:rPr>
                        <a:t>Dépenses</a:t>
                      </a:r>
                    </a:p>
                  </a:txBody>
                  <a:tcPr marL="68580" marR="68580" marT="0" marB="0" anchor="ctr"/>
                </a:tc>
                <a:tc>
                  <a:txBody>
                    <a:bodyPr/>
                    <a:lstStyle/>
                    <a:p>
                      <a:pPr marL="21590" algn="ctr">
                        <a:spcAft>
                          <a:spcPts val="0"/>
                        </a:spcAft>
                      </a:pPr>
                      <a:r>
                        <a:rPr lang="fr-FR" sz="1800" dirty="0">
                          <a:solidFill>
                            <a:schemeClr val="tx1"/>
                          </a:solidFill>
                          <a:effectLst/>
                        </a:rPr>
                        <a:t>Proposition</a:t>
                      </a:r>
                    </a:p>
                    <a:p>
                      <a:pPr marL="21590" algn="ctr">
                        <a:spcAft>
                          <a:spcPts val="0"/>
                        </a:spcAft>
                      </a:pP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BP 2024</a:t>
                      </a:r>
                    </a:p>
                  </a:txBody>
                  <a:tcPr marL="68580" marR="68580" marT="0" marB="0" anchor="ctr"/>
                </a:tc>
                <a:tc>
                  <a:txBody>
                    <a:bodyPr/>
                    <a:lstStyle/>
                    <a:p>
                      <a:pPr algn="ctr">
                        <a:spcAft>
                          <a:spcPts val="0"/>
                        </a:spcAft>
                      </a:pPr>
                      <a:r>
                        <a:rPr lang="fr-FR" sz="1800" dirty="0">
                          <a:solidFill>
                            <a:schemeClr val="tx1"/>
                          </a:solidFill>
                          <a:effectLst/>
                        </a:rPr>
                        <a:t>Evolution BP             2023/2024</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1157682"/>
                  </a:ext>
                </a:extLst>
              </a:tr>
              <a:tr h="318794">
                <a:tc>
                  <a:txBody>
                    <a:bodyPr/>
                    <a:lstStyle/>
                    <a:p>
                      <a:pPr>
                        <a:spcAft>
                          <a:spcPts val="0"/>
                        </a:spcAft>
                      </a:pPr>
                      <a:r>
                        <a:rPr lang="fr-FR" sz="1800" b="1" dirty="0">
                          <a:solidFill>
                            <a:schemeClr val="tx1"/>
                          </a:solidFill>
                          <a:effectLst/>
                        </a:rPr>
                        <a:t>Charges à caractère général</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727 050€</a:t>
                      </a:r>
                    </a:p>
                  </a:txBody>
                  <a:tcPr marL="68580" marR="68580" marT="0" marB="0"/>
                </a:tc>
                <a:tc>
                  <a:txBody>
                    <a:bodyPr/>
                    <a:lstStyle/>
                    <a:p>
                      <a:pPr marL="228600" algn="r">
                        <a:spcAft>
                          <a:spcPts val="0"/>
                        </a:spcAft>
                      </a:pPr>
                      <a:r>
                        <a:rPr lang="fr-FR" sz="1800" dirty="0">
                          <a:solidFill>
                            <a:schemeClr val="tx1"/>
                          </a:solidFill>
                          <a:effectLst/>
                        </a:rPr>
                        <a:t>+5,5 %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5698530"/>
                  </a:ext>
                </a:extLst>
              </a:tr>
              <a:tr h="318794">
                <a:tc>
                  <a:txBody>
                    <a:bodyPr/>
                    <a:lstStyle/>
                    <a:p>
                      <a:pPr>
                        <a:spcAft>
                          <a:spcPts val="0"/>
                        </a:spcAft>
                      </a:pPr>
                      <a:r>
                        <a:rPr lang="fr-FR" sz="1800" b="1" dirty="0">
                          <a:solidFill>
                            <a:schemeClr val="tx1"/>
                          </a:solidFill>
                          <a:effectLst/>
                        </a:rPr>
                        <a:t>Charges de personnel</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839 493€</a:t>
                      </a:r>
                    </a:p>
                  </a:txBody>
                  <a:tcPr marL="68580" marR="68580" marT="0" marB="0"/>
                </a:tc>
                <a:tc>
                  <a:txBody>
                    <a:bodyPr/>
                    <a:lstStyle/>
                    <a:p>
                      <a:pPr marL="228600" algn="r">
                        <a:spcAft>
                          <a:spcPts val="0"/>
                        </a:spcAft>
                      </a:pPr>
                      <a:r>
                        <a:rPr lang="fr-FR" sz="1800" dirty="0">
                          <a:solidFill>
                            <a:schemeClr val="tx1"/>
                          </a:solidFill>
                          <a:effectLst/>
                        </a:rPr>
                        <a:t>+5,4 %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523565"/>
                  </a:ext>
                </a:extLst>
              </a:tr>
              <a:tr h="318794">
                <a:tc>
                  <a:txBody>
                    <a:bodyPr/>
                    <a:lstStyle/>
                    <a:p>
                      <a:pPr>
                        <a:spcAft>
                          <a:spcPts val="0"/>
                        </a:spcAft>
                      </a:pPr>
                      <a:r>
                        <a:rPr lang="fr-FR" sz="1800" b="1" dirty="0">
                          <a:solidFill>
                            <a:schemeClr val="tx1"/>
                          </a:solidFill>
                          <a:effectLst/>
                        </a:rPr>
                        <a:t>Atténuation de produits</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30 959€</a:t>
                      </a:r>
                    </a:p>
                  </a:txBody>
                  <a:tcPr marL="68580" marR="68580" marT="0" marB="0"/>
                </a:tc>
                <a:tc>
                  <a:txBody>
                    <a:bodyPr/>
                    <a:lstStyle/>
                    <a:p>
                      <a:pPr algn="ctr">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7795885"/>
                  </a:ext>
                </a:extLst>
              </a:tr>
              <a:tr h="318794">
                <a:tc>
                  <a:txBody>
                    <a:bodyPr/>
                    <a:lstStyle/>
                    <a:p>
                      <a:pPr>
                        <a:spcAft>
                          <a:spcPts val="0"/>
                        </a:spcAft>
                      </a:pPr>
                      <a:r>
                        <a:rPr lang="fr-FR" sz="1800" b="1" dirty="0">
                          <a:solidFill>
                            <a:schemeClr val="tx1"/>
                          </a:solidFill>
                          <a:effectLst/>
                        </a:rPr>
                        <a:t>Autres charges gestion courante</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270 238€</a:t>
                      </a:r>
                    </a:p>
                  </a:txBody>
                  <a:tcPr marL="68580" marR="68580" marT="0" marB="0"/>
                </a:tc>
                <a:tc>
                  <a:txBody>
                    <a:bodyPr/>
                    <a:lstStyle/>
                    <a:p>
                      <a:pPr marL="457200" algn="r">
                        <a:spcAft>
                          <a:spcPts val="0"/>
                        </a:spcAft>
                      </a:pPr>
                      <a:r>
                        <a:rPr lang="fr-FR" sz="1800" dirty="0">
                          <a:solidFill>
                            <a:schemeClr val="tx1"/>
                          </a:solidFill>
                          <a:effectLst/>
                        </a:rPr>
                        <a:t>+22,0 %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630126"/>
                  </a:ext>
                </a:extLst>
              </a:tr>
              <a:tr h="318794">
                <a:tc>
                  <a:txBody>
                    <a:bodyPr/>
                    <a:lstStyle/>
                    <a:p>
                      <a:pPr>
                        <a:spcAft>
                          <a:spcPts val="0"/>
                        </a:spcAft>
                      </a:pPr>
                      <a:r>
                        <a:rPr lang="fr-FR" sz="1800" b="1" dirty="0">
                          <a:solidFill>
                            <a:schemeClr val="tx1"/>
                          </a:solidFill>
                          <a:effectLst/>
                        </a:rPr>
                        <a:t>Total dépenses gestion courante</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1 867 740€</a:t>
                      </a:r>
                    </a:p>
                  </a:txBody>
                  <a:tcPr marL="68580" marR="68580" marT="0" marB="0"/>
                </a:tc>
                <a:tc>
                  <a:txBody>
                    <a:bodyPr/>
                    <a:lstStyle/>
                    <a:p>
                      <a:pPr marL="457200" algn="r">
                        <a:spcAft>
                          <a:spcPts val="0"/>
                        </a:spcAft>
                      </a:pPr>
                      <a:r>
                        <a:rPr lang="fr-FR" sz="1800" dirty="0">
                          <a:solidFill>
                            <a:schemeClr val="tx1"/>
                          </a:solidFill>
                          <a:effectLst/>
                        </a:rPr>
                        <a:t>+7,6 %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0618"/>
                  </a:ext>
                </a:extLst>
              </a:tr>
              <a:tr h="318794">
                <a:tc>
                  <a:txBody>
                    <a:bodyPr/>
                    <a:lstStyle/>
                    <a:p>
                      <a:pPr>
                        <a:spcAft>
                          <a:spcPts val="0"/>
                        </a:spcAft>
                      </a:pPr>
                      <a:r>
                        <a:rPr lang="fr-FR" sz="1800" b="1" dirty="0">
                          <a:solidFill>
                            <a:schemeClr val="tx1"/>
                          </a:solidFill>
                          <a:effectLst/>
                        </a:rPr>
                        <a:t>Charges financières</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19 500€</a:t>
                      </a:r>
                    </a:p>
                  </a:txBody>
                  <a:tcPr marL="68580" marR="68580" marT="0" marB="0"/>
                </a:tc>
                <a:tc>
                  <a:txBody>
                    <a:bodyPr/>
                    <a:lstStyle/>
                    <a:p>
                      <a:pPr marL="457200" algn="ctr">
                        <a:spcAft>
                          <a:spcPts val="0"/>
                        </a:spcAft>
                      </a:pP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1305652237"/>
                  </a:ext>
                </a:extLst>
              </a:tr>
              <a:tr h="637589">
                <a:tc>
                  <a:txBody>
                    <a:bodyPr/>
                    <a:lstStyle/>
                    <a:p>
                      <a:pPr>
                        <a:spcAft>
                          <a:spcPts val="0"/>
                        </a:spcAft>
                      </a:pPr>
                      <a:r>
                        <a:rPr lang="fr-FR" sz="1800" b="1" dirty="0">
                          <a:solidFill>
                            <a:schemeClr val="tx1"/>
                          </a:solidFill>
                          <a:effectLst/>
                        </a:rPr>
                        <a:t>Charges exceptionnelles</a:t>
                      </a:r>
                    </a:p>
                    <a:p>
                      <a:pPr>
                        <a:spcAft>
                          <a:spcPts val="0"/>
                        </a:spcAft>
                      </a:pPr>
                      <a:r>
                        <a:rPr lang="fr-FR" sz="1800" b="1" dirty="0">
                          <a:solidFill>
                            <a:schemeClr val="tx1"/>
                          </a:solidFill>
                          <a:effectLst/>
                        </a:rPr>
                        <a:t>Dotations aux provisions</a:t>
                      </a: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3 500€</a:t>
                      </a:r>
                    </a:p>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1 700€</a:t>
                      </a:r>
                    </a:p>
                  </a:txBody>
                  <a:tcPr marL="68580" marR="68580" marT="0" marB="0"/>
                </a:tc>
                <a:tc>
                  <a:txBody>
                    <a:bodyPr/>
                    <a:lstStyle/>
                    <a:p>
                      <a:pPr algn="ctr">
                        <a:spcAft>
                          <a:spcPts val="0"/>
                        </a:spcAft>
                      </a:pPr>
                      <a:r>
                        <a:rPr lang="fr-FR" sz="1800" dirty="0">
                          <a:solidFill>
                            <a:schemeClr val="tx1"/>
                          </a:solidFill>
                          <a:effectLst/>
                        </a:rPr>
                        <a:t>             /</a:t>
                      </a:r>
                    </a:p>
                    <a:p>
                      <a:pPr algn="ctr">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2377014"/>
                  </a:ext>
                </a:extLst>
              </a:tr>
              <a:tr h="318794">
                <a:tc>
                  <a:txBody>
                    <a:bodyPr/>
                    <a:lstStyle/>
                    <a:p>
                      <a:pPr>
                        <a:spcAft>
                          <a:spcPts val="0"/>
                        </a:spcAft>
                      </a:pPr>
                      <a:r>
                        <a:rPr lang="fr-FR" sz="1800" b="1" dirty="0">
                          <a:solidFill>
                            <a:schemeClr val="tx1"/>
                          </a:solidFill>
                          <a:effectLst/>
                        </a:rPr>
                        <a:t>Total dépenses réelles fonctionnement</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R="114300" algn="r"/>
                      <a:r>
                        <a:rPr lang="fr-FR" sz="1800" dirty="0">
                          <a:solidFill>
                            <a:schemeClr val="tx1"/>
                          </a:solidFill>
                          <a:effectLst/>
                          <a:latin typeface="+mj-lt"/>
                          <a:ea typeface="Calibri" panose="020F0502020204030204" pitchFamily="34" charset="0"/>
                          <a:cs typeface="Times New Roman" panose="02020603050405020304" pitchFamily="18" charset="0"/>
                        </a:rPr>
                        <a:t>1 892 440€</a:t>
                      </a:r>
                    </a:p>
                  </a:txBody>
                  <a:tcPr marL="68580" marR="68580" marT="0" marB="0"/>
                </a:tc>
                <a:tc>
                  <a:txBody>
                    <a:bodyPr/>
                    <a:lstStyle/>
                    <a:p>
                      <a:pPr marL="228600" algn="r">
                        <a:spcAft>
                          <a:spcPts val="0"/>
                        </a:spcAft>
                      </a:pPr>
                      <a:r>
                        <a:rPr lang="fr-FR" sz="1800" b="1" dirty="0">
                          <a:solidFill>
                            <a:schemeClr val="tx1"/>
                          </a:solidFill>
                          <a:effectLst>
                            <a:outerShdw blurRad="38100" dist="38100" dir="2700000" algn="tl">
                              <a:srgbClr val="000000">
                                <a:alpha val="43137"/>
                              </a:srgbClr>
                            </a:outerShdw>
                          </a:effectLst>
                        </a:rPr>
                        <a:t>+4,0 %</a:t>
                      </a:r>
                      <a:endParaRPr lang="fr-FR"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9481450"/>
                  </a:ext>
                </a:extLst>
              </a:tr>
              <a:tr h="318794">
                <a:tc>
                  <a:txBody>
                    <a:bodyPr/>
                    <a:lstStyle/>
                    <a:p>
                      <a:pPr>
                        <a:spcAft>
                          <a:spcPts val="0"/>
                        </a:spcAft>
                      </a:pPr>
                      <a:r>
                        <a:rPr lang="fr-FR" sz="1800" b="1" dirty="0">
                          <a:solidFill>
                            <a:schemeClr val="tx1"/>
                          </a:solidFill>
                          <a:effectLst/>
                        </a:rPr>
                        <a:t>Virement section fonctionnement</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508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690 000€</a:t>
                      </a:r>
                    </a:p>
                  </a:txBody>
                  <a:tcPr marL="68580" marR="68580" marT="0" marB="0"/>
                </a:tc>
                <a:tc>
                  <a:txBody>
                    <a:bodyPr/>
                    <a:lstStyle/>
                    <a:p>
                      <a:pPr marL="457200" algn="r">
                        <a:spcAft>
                          <a:spcPts val="0"/>
                        </a:spcAft>
                      </a:pPr>
                      <a:r>
                        <a:rPr lang="fr-FR" sz="1800" dirty="0">
                          <a:solidFill>
                            <a:schemeClr val="tx1"/>
                          </a:solidFill>
                          <a:effectLst/>
                        </a:rPr>
                        <a:t>+21,1 %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6846328"/>
                  </a:ext>
                </a:extLst>
              </a:tr>
              <a:tr h="318794">
                <a:tc>
                  <a:txBody>
                    <a:bodyPr/>
                    <a:lstStyle/>
                    <a:p>
                      <a:pPr>
                        <a:spcAft>
                          <a:spcPts val="0"/>
                        </a:spcAft>
                      </a:pPr>
                      <a:r>
                        <a:rPr lang="fr-FR" sz="1800" b="1" dirty="0">
                          <a:solidFill>
                            <a:schemeClr val="tx1"/>
                          </a:solidFill>
                          <a:effectLst/>
                        </a:rPr>
                        <a:t>Opérations d’ordre entre section</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20 000€</a:t>
                      </a:r>
                    </a:p>
                  </a:txBody>
                  <a:tcPr marL="68580" marR="68580" marT="0" marB="0"/>
                </a:tc>
                <a:tc>
                  <a:txBody>
                    <a:bodyPr/>
                    <a:lstStyle/>
                    <a:p>
                      <a:pPr marL="457200" algn="ctr">
                        <a:spcAft>
                          <a:spcPts val="0"/>
                        </a:spcAft>
                      </a:pPr>
                      <a:r>
                        <a:rPr lang="fr-FR" sz="1800" dirty="0">
                          <a:solidFill>
                            <a:schemeClr val="tx1"/>
                          </a:solidFill>
                          <a:effectLst/>
                        </a:rPr>
                        <a: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49870084"/>
                  </a:ext>
                </a:extLst>
              </a:tr>
              <a:tr h="318794">
                <a:tc>
                  <a:txBody>
                    <a:bodyPr/>
                    <a:lstStyle/>
                    <a:p>
                      <a:pPr>
                        <a:spcAft>
                          <a:spcPts val="0"/>
                        </a:spcAft>
                      </a:pPr>
                      <a:r>
                        <a:rPr lang="fr-FR" sz="1800" b="1" dirty="0">
                          <a:solidFill>
                            <a:schemeClr val="tx1"/>
                          </a:solidFill>
                          <a:effectLst/>
                        </a:rPr>
                        <a:t>Total opération d’ordre</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dirty="0">
                          <a:solidFill>
                            <a:schemeClr val="tx1"/>
                          </a:solidFill>
                          <a:effectLst/>
                          <a:latin typeface="+mj-lt"/>
                          <a:ea typeface="Calibri" panose="020F0502020204030204" pitchFamily="34" charset="0"/>
                          <a:cs typeface="Times New Roman" panose="02020603050405020304" pitchFamily="18" charset="0"/>
                        </a:rPr>
                        <a:t>710 000€</a:t>
                      </a:r>
                    </a:p>
                  </a:txBody>
                  <a:tcPr marL="68580" marR="68580" marT="0" marB="0"/>
                </a:tc>
                <a:tc>
                  <a:txBody>
                    <a:bodyPr/>
                    <a:lstStyle/>
                    <a:p>
                      <a:pPr marL="228600" algn="r">
                        <a:spcAft>
                          <a:spcPts val="0"/>
                        </a:spcAft>
                      </a:pPr>
                      <a:r>
                        <a:rPr lang="fr-FR" sz="1800" dirty="0">
                          <a:solidFill>
                            <a:schemeClr val="tx1"/>
                          </a:solidFill>
                          <a:effectLst/>
                        </a:rPr>
                        <a:t>+22,4 %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4517195"/>
                  </a:ext>
                </a:extLst>
              </a:tr>
              <a:tr h="318794">
                <a:tc>
                  <a:txBody>
                    <a:bodyPr/>
                    <a:lstStyle/>
                    <a:p>
                      <a:pPr algn="r">
                        <a:spcAft>
                          <a:spcPts val="0"/>
                        </a:spcAft>
                      </a:pPr>
                      <a:r>
                        <a:rPr lang="fr-FR" sz="1800" b="1" dirty="0">
                          <a:solidFill>
                            <a:schemeClr val="tx1"/>
                          </a:solidFill>
                          <a:effectLst/>
                        </a:rPr>
                        <a:t>TOTAL =</a:t>
                      </a:r>
                      <a:endParaRPr lang="fr-FR"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1590" marR="114300" algn="r">
                        <a:spcAft>
                          <a:spcPts val="0"/>
                        </a:spcAft>
                      </a:pPr>
                      <a:r>
                        <a:rPr lang="fr-FR" sz="1800" b="1" dirty="0">
                          <a:solidFill>
                            <a:schemeClr val="tx1"/>
                          </a:solidFill>
                          <a:effectLst/>
                          <a:latin typeface="+mj-lt"/>
                          <a:ea typeface="Calibri" panose="020F0502020204030204" pitchFamily="34" charset="0"/>
                          <a:cs typeface="Times New Roman" panose="02020603050405020304" pitchFamily="18" charset="0"/>
                        </a:rPr>
                        <a:t>2 602 440€</a:t>
                      </a:r>
                      <a:endParaRPr lang="fr-FR"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457200" algn="r">
                        <a:spcAft>
                          <a:spcPts val="0"/>
                        </a:spcAft>
                      </a:pPr>
                      <a:r>
                        <a:rPr lang="fr-FR" sz="1800" dirty="0">
                          <a:solidFill>
                            <a:schemeClr val="tx1"/>
                          </a:solidFill>
                          <a:effectLst/>
                        </a:rPr>
                        <a:t>8,4 %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61806934"/>
                  </a:ext>
                </a:extLst>
              </a:tr>
            </a:tbl>
          </a:graphicData>
        </a:graphic>
      </p:graphicFrame>
      <p:sp>
        <p:nvSpPr>
          <p:cNvPr id="7" name="Rectangle 2">
            <a:extLst>
              <a:ext uri="{FF2B5EF4-FFF2-40B4-BE49-F238E27FC236}">
                <a16:creationId xmlns:a16="http://schemas.microsoft.com/office/drawing/2014/main" id="{9A068621-E437-4B2F-9507-260641EA6877}"/>
              </a:ext>
            </a:extLst>
          </p:cNvPr>
          <p:cNvSpPr>
            <a:spLocks noChangeArrowheads="1"/>
          </p:cNvSpPr>
          <p:nvPr/>
        </p:nvSpPr>
        <p:spPr bwMode="auto">
          <a:xfrm>
            <a:off x="-3958069" y="284675"/>
            <a:ext cx="1993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90753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EC46AA6-53E5-4FE2-8BCB-2CAC9A9A3172}"/>
              </a:ext>
            </a:extLst>
          </p:cNvPr>
          <p:cNvSpPr>
            <a:spLocks noChangeArrowheads="1"/>
          </p:cNvSpPr>
          <p:nvPr/>
        </p:nvSpPr>
        <p:spPr bwMode="auto">
          <a:xfrm rot="10800000" flipV="1">
            <a:off x="488035" y="688922"/>
            <a:ext cx="97010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Les charges à caractère général ont été revalorisées en raison de:</a:t>
            </a:r>
          </a:p>
        </p:txBody>
      </p:sp>
      <p:graphicFrame>
        <p:nvGraphicFramePr>
          <p:cNvPr id="2" name="Espace réservé du contenu 5">
            <a:extLst>
              <a:ext uri="{FF2B5EF4-FFF2-40B4-BE49-F238E27FC236}">
                <a16:creationId xmlns:a16="http://schemas.microsoft.com/office/drawing/2014/main" id="{80C43F1E-8AA8-B71D-F373-630079985D19}"/>
              </a:ext>
            </a:extLst>
          </p:cNvPr>
          <p:cNvGraphicFramePr>
            <a:graphicFrameLocks/>
          </p:cNvGraphicFramePr>
          <p:nvPr>
            <p:extLst>
              <p:ext uri="{D42A27DB-BD31-4B8C-83A1-F6EECF244321}">
                <p14:modId xmlns:p14="http://schemas.microsoft.com/office/powerpoint/2010/main" val="185133172"/>
              </p:ext>
            </p:extLst>
          </p:nvPr>
        </p:nvGraphicFramePr>
        <p:xfrm>
          <a:off x="1967660" y="2021681"/>
          <a:ext cx="5938782" cy="825841"/>
        </p:xfrm>
        <a:graphic>
          <a:graphicData uri="http://schemas.openxmlformats.org/drawingml/2006/table">
            <a:tbl>
              <a:tblPr firstRow="1" firstCol="1" bandRow="1">
                <a:tableStyleId>{5C22544A-7EE6-4342-B048-85BDC9FD1C3A}</a:tableStyleId>
              </a:tblPr>
              <a:tblGrid>
                <a:gridCol w="1391778">
                  <a:extLst>
                    <a:ext uri="{9D8B030D-6E8A-4147-A177-3AD203B41FA5}">
                      <a16:colId xmlns:a16="http://schemas.microsoft.com/office/drawing/2014/main" val="844087049"/>
                    </a:ext>
                  </a:extLst>
                </a:gridCol>
                <a:gridCol w="1515668">
                  <a:extLst>
                    <a:ext uri="{9D8B030D-6E8A-4147-A177-3AD203B41FA5}">
                      <a16:colId xmlns:a16="http://schemas.microsoft.com/office/drawing/2014/main" val="3831575972"/>
                    </a:ext>
                  </a:extLst>
                </a:gridCol>
                <a:gridCol w="1515668">
                  <a:extLst>
                    <a:ext uri="{9D8B030D-6E8A-4147-A177-3AD203B41FA5}">
                      <a16:colId xmlns:a16="http://schemas.microsoft.com/office/drawing/2014/main" val="1254231470"/>
                    </a:ext>
                  </a:extLst>
                </a:gridCol>
                <a:gridCol w="1515668">
                  <a:extLst>
                    <a:ext uri="{9D8B030D-6E8A-4147-A177-3AD203B41FA5}">
                      <a16:colId xmlns:a16="http://schemas.microsoft.com/office/drawing/2014/main" val="816623445"/>
                    </a:ext>
                  </a:extLst>
                </a:gridCol>
              </a:tblGrid>
              <a:tr h="439926">
                <a:tc>
                  <a:txBody>
                    <a:bodyPr/>
                    <a:lstStyle/>
                    <a:p>
                      <a:pPr algn="ctr">
                        <a:spcAft>
                          <a:spcPts val="0"/>
                        </a:spcAft>
                      </a:pPr>
                      <a:r>
                        <a:rPr lang="fr-FR" sz="1800" dirty="0">
                          <a:solidFill>
                            <a:schemeClr val="tx1"/>
                          </a:solidFill>
                          <a:effectLst/>
                        </a:rPr>
                        <a:t>BP 2023</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BP 2024</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Ecart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Ecart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1394883"/>
                  </a:ext>
                </a:extLst>
              </a:tr>
              <a:tr h="385915">
                <a:tc>
                  <a:txBody>
                    <a:bodyPr/>
                    <a:lstStyle/>
                    <a:p>
                      <a:pPr algn="ctr">
                        <a:spcAft>
                          <a:spcPts val="0"/>
                        </a:spcAft>
                      </a:pPr>
                      <a:r>
                        <a:rPr lang="fr-FR" sz="1800" b="0" dirty="0">
                          <a:solidFill>
                            <a:schemeClr val="tx1"/>
                          </a:solidFill>
                          <a:effectLst/>
                        </a:rPr>
                        <a:t>164 091€</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194 000€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+29 909€</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+18,2 %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5497117"/>
                  </a:ext>
                </a:extLst>
              </a:tr>
            </a:tbl>
          </a:graphicData>
        </a:graphic>
      </p:graphicFrame>
      <p:sp>
        <p:nvSpPr>
          <p:cNvPr id="3" name="Rectangle 2">
            <a:extLst>
              <a:ext uri="{FF2B5EF4-FFF2-40B4-BE49-F238E27FC236}">
                <a16:creationId xmlns:a16="http://schemas.microsoft.com/office/drawing/2014/main" id="{CA49AE09-77F9-3736-3161-96A474F384C5}"/>
              </a:ext>
            </a:extLst>
          </p:cNvPr>
          <p:cNvSpPr>
            <a:spLocks noChangeArrowheads="1"/>
          </p:cNvSpPr>
          <p:nvPr/>
        </p:nvSpPr>
        <p:spPr bwMode="auto">
          <a:xfrm rot="10800000" flipV="1">
            <a:off x="735863" y="1169029"/>
            <a:ext cx="97010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è"/>
              <a:tabLst/>
            </a:pPr>
            <a:r>
              <a:rPr lang="fr-FR" altLang="fr-FR" sz="2000" dirty="0">
                <a:latin typeface="Arial" panose="020B0604020202020204" pitchFamily="34" charset="0"/>
                <a:cs typeface="Arial" panose="020B0604020202020204" pitchFamily="34" charset="0"/>
              </a:rPr>
              <a:t> l’</a:t>
            </a:r>
            <a:r>
              <a:rPr kumimoji="0" lang="fr-FR" altLang="fr-FR" sz="2000" b="0" i="0" u="none" strike="noStrike" cap="none" normalizeH="0" baseline="0" dirty="0">
                <a:ln>
                  <a:noFill/>
                </a:ln>
                <a:effectLst/>
                <a:latin typeface="Arial" panose="020B0604020202020204" pitchFamily="34" charset="0"/>
                <a:cs typeface="Arial" panose="020B0604020202020204" pitchFamily="34" charset="0"/>
              </a:rPr>
              <a:t>entretien des </a:t>
            </a:r>
            <a:r>
              <a:rPr kumimoji="0" lang="fr-FR" altLang="fr-FR" sz="20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bâtiments publics, à savoir </a:t>
            </a:r>
            <a:r>
              <a:rPr kumimoji="0" lang="fr-FR" altLang="fr-FR" sz="2000" b="0" i="0" u="none" strike="noStrike" cap="none" normalizeH="0" baseline="0" dirty="0">
                <a:ln>
                  <a:noFill/>
                </a:ln>
                <a:effectLst/>
                <a:latin typeface="Arial" panose="020B0604020202020204" pitchFamily="34" charset="0"/>
                <a:cs typeface="Arial" panose="020B0604020202020204" pitchFamily="34" charset="0"/>
              </a:rPr>
              <a:t>acquisition des fournitures, réparations et/ou remplacement de matériels, ainsi que les coûts de maintenance</a:t>
            </a:r>
            <a:r>
              <a:rPr lang="fr-FR" altLang="fr-FR" sz="2000" dirty="0">
                <a:latin typeface="Arial" panose="020B0604020202020204" pitchFamily="34" charset="0"/>
                <a:cs typeface="Arial" panose="020B0604020202020204" pitchFamily="34" charset="0"/>
              </a:rPr>
              <a:t>:</a:t>
            </a:r>
            <a:endParaRPr kumimoji="0" lang="fr-FR" altLang="fr-FR" sz="2000" b="0" i="0" u="none" strike="noStrike" cap="none" normalizeH="0" baseline="0" dirty="0">
              <a:ln>
                <a:noFill/>
              </a:ln>
              <a:effectLst/>
            </a:endParaRPr>
          </a:p>
        </p:txBody>
      </p:sp>
      <p:sp>
        <p:nvSpPr>
          <p:cNvPr id="4" name="Rectangle 3">
            <a:extLst>
              <a:ext uri="{FF2B5EF4-FFF2-40B4-BE49-F238E27FC236}">
                <a16:creationId xmlns:a16="http://schemas.microsoft.com/office/drawing/2014/main" id="{F6981733-7CF6-1289-0147-511A5933F865}"/>
              </a:ext>
            </a:extLst>
          </p:cNvPr>
          <p:cNvSpPr>
            <a:spLocks noChangeArrowheads="1"/>
          </p:cNvSpPr>
          <p:nvPr/>
        </p:nvSpPr>
        <p:spPr bwMode="auto">
          <a:xfrm rot="10800000" flipV="1">
            <a:off x="683162" y="3133204"/>
            <a:ext cx="970109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è"/>
              <a:tabLst/>
            </a:pPr>
            <a:r>
              <a:rPr lang="fr-FR" altLang="fr-FR" sz="2000" dirty="0">
                <a:latin typeface="Arial" panose="020B0604020202020204" pitchFamily="34" charset="0"/>
                <a:cs typeface="Arial" panose="020B0604020202020204" pitchFamily="34" charset="0"/>
              </a:rPr>
              <a:t> l’</a:t>
            </a:r>
            <a:r>
              <a:rPr kumimoji="0" lang="fr-FR" altLang="fr-FR" sz="2000" b="0" i="0" u="none" strike="noStrike" cap="none" normalizeH="0" baseline="0" dirty="0">
                <a:ln>
                  <a:noFill/>
                </a:ln>
                <a:effectLst/>
                <a:latin typeface="Arial" panose="020B0604020202020204" pitchFamily="34" charset="0"/>
                <a:cs typeface="Arial" panose="020B0604020202020204" pitchFamily="34" charset="0"/>
              </a:rPr>
              <a:t>entretien du matériel roulant</a:t>
            </a:r>
            <a:r>
              <a:rPr lang="fr-FR" altLang="fr-FR" sz="2000" dirty="0">
                <a:latin typeface="Arial" panose="020B0604020202020204" pitchFamily="34" charset="0"/>
                <a:cs typeface="Arial" panose="020B0604020202020204" pitchFamily="34" charset="0"/>
              </a:rPr>
              <a:t>:</a:t>
            </a:r>
          </a:p>
        </p:txBody>
      </p:sp>
      <p:graphicFrame>
        <p:nvGraphicFramePr>
          <p:cNvPr id="5" name="Espace réservé du contenu 5">
            <a:extLst>
              <a:ext uri="{FF2B5EF4-FFF2-40B4-BE49-F238E27FC236}">
                <a16:creationId xmlns:a16="http://schemas.microsoft.com/office/drawing/2014/main" id="{502C62EC-AA9B-AF81-9F75-C1C4CD83B3F5}"/>
              </a:ext>
            </a:extLst>
          </p:cNvPr>
          <p:cNvGraphicFramePr>
            <a:graphicFrameLocks/>
          </p:cNvGraphicFramePr>
          <p:nvPr>
            <p:extLst>
              <p:ext uri="{D42A27DB-BD31-4B8C-83A1-F6EECF244321}">
                <p14:modId xmlns:p14="http://schemas.microsoft.com/office/powerpoint/2010/main" val="1338975600"/>
              </p:ext>
            </p:extLst>
          </p:nvPr>
        </p:nvGraphicFramePr>
        <p:xfrm>
          <a:off x="1967660" y="3557260"/>
          <a:ext cx="5938782" cy="825841"/>
        </p:xfrm>
        <a:graphic>
          <a:graphicData uri="http://schemas.openxmlformats.org/drawingml/2006/table">
            <a:tbl>
              <a:tblPr firstRow="1" firstCol="1" bandRow="1">
                <a:tableStyleId>{5C22544A-7EE6-4342-B048-85BDC9FD1C3A}</a:tableStyleId>
              </a:tblPr>
              <a:tblGrid>
                <a:gridCol w="1391778">
                  <a:extLst>
                    <a:ext uri="{9D8B030D-6E8A-4147-A177-3AD203B41FA5}">
                      <a16:colId xmlns:a16="http://schemas.microsoft.com/office/drawing/2014/main" val="844087049"/>
                    </a:ext>
                  </a:extLst>
                </a:gridCol>
                <a:gridCol w="1515668">
                  <a:extLst>
                    <a:ext uri="{9D8B030D-6E8A-4147-A177-3AD203B41FA5}">
                      <a16:colId xmlns:a16="http://schemas.microsoft.com/office/drawing/2014/main" val="3831575972"/>
                    </a:ext>
                  </a:extLst>
                </a:gridCol>
                <a:gridCol w="1515668">
                  <a:extLst>
                    <a:ext uri="{9D8B030D-6E8A-4147-A177-3AD203B41FA5}">
                      <a16:colId xmlns:a16="http://schemas.microsoft.com/office/drawing/2014/main" val="1254231470"/>
                    </a:ext>
                  </a:extLst>
                </a:gridCol>
                <a:gridCol w="1515668">
                  <a:extLst>
                    <a:ext uri="{9D8B030D-6E8A-4147-A177-3AD203B41FA5}">
                      <a16:colId xmlns:a16="http://schemas.microsoft.com/office/drawing/2014/main" val="816623445"/>
                    </a:ext>
                  </a:extLst>
                </a:gridCol>
              </a:tblGrid>
              <a:tr h="439926">
                <a:tc>
                  <a:txBody>
                    <a:bodyPr/>
                    <a:lstStyle/>
                    <a:p>
                      <a:pPr algn="ctr">
                        <a:spcAft>
                          <a:spcPts val="0"/>
                        </a:spcAft>
                      </a:pPr>
                      <a:r>
                        <a:rPr lang="fr-FR" sz="1800" dirty="0">
                          <a:solidFill>
                            <a:schemeClr val="tx1"/>
                          </a:solidFill>
                          <a:effectLst/>
                        </a:rPr>
                        <a:t>BP 2023</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BP 2024</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Ecart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Ecart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1394883"/>
                  </a:ext>
                </a:extLst>
              </a:tr>
              <a:tr h="385915">
                <a:tc>
                  <a:txBody>
                    <a:bodyPr/>
                    <a:lstStyle/>
                    <a:p>
                      <a:pPr algn="ctr">
                        <a:spcAft>
                          <a:spcPts val="0"/>
                        </a:spcAft>
                      </a:pPr>
                      <a:r>
                        <a:rPr lang="fr-FR" sz="1800" b="0" dirty="0">
                          <a:solidFill>
                            <a:schemeClr val="tx1"/>
                          </a:solidFill>
                          <a:effectLst/>
                        </a:rPr>
                        <a:t>15 000€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28 000€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+13 000€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+86,7 %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5497117"/>
                  </a:ext>
                </a:extLst>
              </a:tr>
            </a:tbl>
          </a:graphicData>
        </a:graphic>
      </p:graphicFrame>
      <p:sp>
        <p:nvSpPr>
          <p:cNvPr id="6" name="Rectangle 5">
            <a:extLst>
              <a:ext uri="{FF2B5EF4-FFF2-40B4-BE49-F238E27FC236}">
                <a16:creationId xmlns:a16="http://schemas.microsoft.com/office/drawing/2014/main" id="{452CF009-4A6C-9572-6A79-76F9312D2390}"/>
              </a:ext>
            </a:extLst>
          </p:cNvPr>
          <p:cNvSpPr>
            <a:spLocks noChangeArrowheads="1"/>
          </p:cNvSpPr>
          <p:nvPr/>
        </p:nvSpPr>
        <p:spPr bwMode="auto">
          <a:xfrm rot="10800000" flipV="1">
            <a:off x="735862" y="4475354"/>
            <a:ext cx="97010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è"/>
              <a:tabLst/>
            </a:pPr>
            <a:r>
              <a:rPr lang="fr-FR" altLang="fr-FR" sz="2000" dirty="0">
                <a:latin typeface="Arial" panose="020B0604020202020204" pitchFamily="34" charset="0"/>
                <a:cs typeface="Arial" panose="020B0604020202020204" pitchFamily="34" charset="0"/>
              </a:rPr>
              <a:t> le compte 623, regroupant publicité, publications et les relations publiques, a été créé par la M57:</a:t>
            </a:r>
          </a:p>
        </p:txBody>
      </p:sp>
      <p:graphicFrame>
        <p:nvGraphicFramePr>
          <p:cNvPr id="8" name="Espace réservé du contenu 5">
            <a:extLst>
              <a:ext uri="{FF2B5EF4-FFF2-40B4-BE49-F238E27FC236}">
                <a16:creationId xmlns:a16="http://schemas.microsoft.com/office/drawing/2014/main" id="{5D284A24-36B3-6252-DAB9-3006279F9A35}"/>
              </a:ext>
            </a:extLst>
          </p:cNvPr>
          <p:cNvGraphicFramePr>
            <a:graphicFrameLocks/>
          </p:cNvGraphicFramePr>
          <p:nvPr>
            <p:extLst>
              <p:ext uri="{D42A27DB-BD31-4B8C-83A1-F6EECF244321}">
                <p14:modId xmlns:p14="http://schemas.microsoft.com/office/powerpoint/2010/main" val="1193875112"/>
              </p:ext>
            </p:extLst>
          </p:nvPr>
        </p:nvGraphicFramePr>
        <p:xfrm>
          <a:off x="1967660" y="5238199"/>
          <a:ext cx="5938782" cy="825841"/>
        </p:xfrm>
        <a:graphic>
          <a:graphicData uri="http://schemas.openxmlformats.org/drawingml/2006/table">
            <a:tbl>
              <a:tblPr firstRow="1" firstCol="1" bandRow="1">
                <a:tableStyleId>{5C22544A-7EE6-4342-B048-85BDC9FD1C3A}</a:tableStyleId>
              </a:tblPr>
              <a:tblGrid>
                <a:gridCol w="1391778">
                  <a:extLst>
                    <a:ext uri="{9D8B030D-6E8A-4147-A177-3AD203B41FA5}">
                      <a16:colId xmlns:a16="http://schemas.microsoft.com/office/drawing/2014/main" val="844087049"/>
                    </a:ext>
                  </a:extLst>
                </a:gridCol>
                <a:gridCol w="1515668">
                  <a:extLst>
                    <a:ext uri="{9D8B030D-6E8A-4147-A177-3AD203B41FA5}">
                      <a16:colId xmlns:a16="http://schemas.microsoft.com/office/drawing/2014/main" val="3831575972"/>
                    </a:ext>
                  </a:extLst>
                </a:gridCol>
                <a:gridCol w="1515668">
                  <a:extLst>
                    <a:ext uri="{9D8B030D-6E8A-4147-A177-3AD203B41FA5}">
                      <a16:colId xmlns:a16="http://schemas.microsoft.com/office/drawing/2014/main" val="1254231470"/>
                    </a:ext>
                  </a:extLst>
                </a:gridCol>
                <a:gridCol w="1515668">
                  <a:extLst>
                    <a:ext uri="{9D8B030D-6E8A-4147-A177-3AD203B41FA5}">
                      <a16:colId xmlns:a16="http://schemas.microsoft.com/office/drawing/2014/main" val="816623445"/>
                    </a:ext>
                  </a:extLst>
                </a:gridCol>
              </a:tblGrid>
              <a:tr h="439926">
                <a:tc>
                  <a:txBody>
                    <a:bodyPr/>
                    <a:lstStyle/>
                    <a:p>
                      <a:pPr algn="ctr">
                        <a:spcAft>
                          <a:spcPts val="0"/>
                        </a:spcAft>
                      </a:pPr>
                      <a:r>
                        <a:rPr lang="fr-FR" sz="1800" dirty="0">
                          <a:solidFill>
                            <a:schemeClr val="tx1"/>
                          </a:solidFill>
                          <a:effectLst/>
                        </a:rPr>
                        <a:t>BP 2023</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BP 2024</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Ecart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solidFill>
                            <a:schemeClr val="tx1"/>
                          </a:solidFill>
                          <a:effectLst/>
                        </a:rPr>
                        <a:t>Ecart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1394883"/>
                  </a:ext>
                </a:extLst>
              </a:tr>
              <a:tr h="385915">
                <a:tc>
                  <a:txBody>
                    <a:bodyPr/>
                    <a:lstStyle/>
                    <a:p>
                      <a:pPr algn="ctr">
                        <a:spcAft>
                          <a:spcPts val="0"/>
                        </a:spcAft>
                      </a:pPr>
                      <a:r>
                        <a:rPr lang="fr-FR" sz="1800" b="0" dirty="0">
                          <a:solidFill>
                            <a:schemeClr val="tx1"/>
                          </a:solidFill>
                          <a:effectLst/>
                        </a:rPr>
                        <a:t>40 800€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59 700€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+18 900€</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b="0" dirty="0">
                          <a:solidFill>
                            <a:schemeClr val="tx1"/>
                          </a:solidFill>
                          <a:effectLst/>
                        </a:rPr>
                        <a:t>+46,3 %</a:t>
                      </a:r>
                      <a:endParaRPr lang="fr-FR"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5497117"/>
                  </a:ext>
                </a:extLst>
              </a:tr>
            </a:tbl>
          </a:graphicData>
        </a:graphic>
      </p:graphicFrame>
    </p:spTree>
    <p:extLst>
      <p:ext uri="{BB962C8B-B14F-4D97-AF65-F5344CB8AC3E}">
        <p14:creationId xmlns:p14="http://schemas.microsoft.com/office/powerpoint/2010/main" val="53399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5443F-B069-4615-86C4-44BF6F3C1CFF}"/>
              </a:ext>
            </a:extLst>
          </p:cNvPr>
          <p:cNvSpPr>
            <a:spLocks noGrp="1"/>
          </p:cNvSpPr>
          <p:nvPr>
            <p:ph type="title"/>
          </p:nvPr>
        </p:nvSpPr>
        <p:spPr/>
        <p:txBody>
          <a:bodyPr/>
          <a:lstStyle/>
          <a:p>
            <a:r>
              <a:rPr lang="fr-FR" sz="3200" b="1" u="sng" dirty="0">
                <a:solidFill>
                  <a:schemeClr val="tx1"/>
                </a:solidFill>
              </a:rPr>
              <a:t>ETAT DE LA DETTE </a:t>
            </a:r>
            <a:br>
              <a:rPr lang="fr-FR" dirty="0"/>
            </a:br>
            <a:endParaRPr lang="fr-FR" dirty="0"/>
          </a:p>
        </p:txBody>
      </p:sp>
      <p:sp>
        <p:nvSpPr>
          <p:cNvPr id="3" name="Espace réservé du contenu 2">
            <a:extLst>
              <a:ext uri="{FF2B5EF4-FFF2-40B4-BE49-F238E27FC236}">
                <a16:creationId xmlns:a16="http://schemas.microsoft.com/office/drawing/2014/main" id="{CA1EA72B-D395-4827-867B-CDC5B7E1070E}"/>
              </a:ext>
            </a:extLst>
          </p:cNvPr>
          <p:cNvSpPr>
            <a:spLocks noGrp="1"/>
          </p:cNvSpPr>
          <p:nvPr>
            <p:ph idx="1"/>
          </p:nvPr>
        </p:nvSpPr>
        <p:spPr>
          <a:xfrm>
            <a:off x="677334" y="2160589"/>
            <a:ext cx="8596668" cy="1866127"/>
          </a:xfrm>
        </p:spPr>
        <p:txBody>
          <a:bodyPr/>
          <a:lstStyle/>
          <a:p>
            <a:pPr algn="just"/>
            <a:r>
              <a:rPr lang="fr-FR" sz="2000" dirty="0">
                <a:solidFill>
                  <a:schemeClr val="tx1"/>
                </a:solidFill>
              </a:rPr>
              <a:t>Le </a:t>
            </a:r>
            <a:r>
              <a:rPr lang="fr-FR" sz="2000" b="1" i="1" dirty="0">
                <a:solidFill>
                  <a:schemeClr val="tx1"/>
                </a:solidFill>
              </a:rPr>
              <a:t>Capital restant </a:t>
            </a:r>
            <a:r>
              <a:rPr lang="fr-FR" sz="2000" dirty="0">
                <a:solidFill>
                  <a:schemeClr val="tx1"/>
                </a:solidFill>
              </a:rPr>
              <a:t>dû au 01/01/2024 s’élève à </a:t>
            </a:r>
            <a:r>
              <a:rPr lang="fr-FR" sz="2000" b="1" dirty="0">
                <a:solidFill>
                  <a:schemeClr val="tx1"/>
                </a:solidFill>
              </a:rPr>
              <a:t>906 521,69 euros</a:t>
            </a:r>
            <a:r>
              <a:rPr lang="fr-FR" sz="2000" dirty="0">
                <a:solidFill>
                  <a:schemeClr val="tx1"/>
                </a:solidFill>
              </a:rPr>
              <a:t>. </a:t>
            </a:r>
          </a:p>
          <a:p>
            <a:pPr algn="just"/>
            <a:r>
              <a:rPr lang="fr-FR" sz="2000" dirty="0">
                <a:solidFill>
                  <a:schemeClr val="tx1"/>
                </a:solidFill>
              </a:rPr>
              <a:t>Le Capital à rembourser en 2024 s’élève à </a:t>
            </a:r>
            <a:r>
              <a:rPr lang="fr-FR" sz="2000" b="1" dirty="0">
                <a:solidFill>
                  <a:schemeClr val="tx1"/>
                </a:solidFill>
              </a:rPr>
              <a:t>147 176,17 euros </a:t>
            </a:r>
            <a:r>
              <a:rPr lang="fr-FR" sz="2000" dirty="0">
                <a:solidFill>
                  <a:schemeClr val="tx1"/>
                </a:solidFill>
              </a:rPr>
              <a:t>et les intérêts à </a:t>
            </a:r>
            <a:r>
              <a:rPr lang="fr-FR" sz="2000" b="1" dirty="0">
                <a:solidFill>
                  <a:schemeClr val="tx1"/>
                </a:solidFill>
              </a:rPr>
              <a:t>18 701,79 euros </a:t>
            </a:r>
            <a:r>
              <a:rPr lang="fr-FR" sz="2000" dirty="0">
                <a:solidFill>
                  <a:schemeClr val="tx1"/>
                </a:solidFill>
              </a:rPr>
              <a:t>soit une annuité totale à rembourser cette année à hauteur de </a:t>
            </a:r>
            <a:r>
              <a:rPr lang="fr-FR" sz="2000" b="1" dirty="0">
                <a:solidFill>
                  <a:schemeClr val="tx1"/>
                </a:solidFill>
              </a:rPr>
              <a:t>165 877,96 euros.</a:t>
            </a:r>
          </a:p>
        </p:txBody>
      </p:sp>
    </p:spTree>
    <p:extLst>
      <p:ext uri="{BB962C8B-B14F-4D97-AF65-F5344CB8AC3E}">
        <p14:creationId xmlns:p14="http://schemas.microsoft.com/office/powerpoint/2010/main" val="28857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C7978-40F4-454C-B1B8-805381F61D22}"/>
              </a:ext>
            </a:extLst>
          </p:cNvPr>
          <p:cNvSpPr>
            <a:spLocks noGrp="1"/>
          </p:cNvSpPr>
          <p:nvPr>
            <p:ph type="title"/>
          </p:nvPr>
        </p:nvSpPr>
        <p:spPr/>
        <p:txBody>
          <a:bodyPr/>
          <a:lstStyle/>
          <a:p>
            <a:r>
              <a:rPr lang="fr-FR" sz="3200" b="1" u="sng" dirty="0">
                <a:solidFill>
                  <a:schemeClr val="tx1"/>
                </a:solidFill>
              </a:rPr>
              <a:t>SUBVENTIONS AUX ASSOCIATIONS</a:t>
            </a:r>
            <a:br>
              <a:rPr lang="fr-FR" dirty="0"/>
            </a:br>
            <a:endParaRPr lang="fr-FR" dirty="0"/>
          </a:p>
        </p:txBody>
      </p:sp>
      <p:sp>
        <p:nvSpPr>
          <p:cNvPr id="3" name="Espace réservé du contenu 2">
            <a:extLst>
              <a:ext uri="{FF2B5EF4-FFF2-40B4-BE49-F238E27FC236}">
                <a16:creationId xmlns:a16="http://schemas.microsoft.com/office/drawing/2014/main" id="{9003E319-F464-4865-9549-82B36357D5B2}"/>
              </a:ext>
            </a:extLst>
          </p:cNvPr>
          <p:cNvSpPr>
            <a:spLocks noGrp="1"/>
          </p:cNvSpPr>
          <p:nvPr>
            <p:ph idx="1"/>
          </p:nvPr>
        </p:nvSpPr>
        <p:spPr>
          <a:xfrm>
            <a:off x="677335" y="1703390"/>
            <a:ext cx="7953917" cy="3590064"/>
          </a:xfrm>
        </p:spPr>
        <p:txBody>
          <a:bodyPr>
            <a:normAutofit/>
          </a:bodyPr>
          <a:lstStyle/>
          <a:p>
            <a:pPr algn="just"/>
            <a:r>
              <a:rPr lang="fr-FR" sz="2000" dirty="0">
                <a:solidFill>
                  <a:schemeClr val="tx1"/>
                </a:solidFill>
              </a:rPr>
              <a:t>Les commissions Finances et Vie Associative et Sports se sont réunies le 27 mars pour attribuer les différentes subventions demandées.</a:t>
            </a:r>
          </a:p>
          <a:p>
            <a:pPr algn="just"/>
            <a:r>
              <a:rPr lang="fr-FR" sz="2000" dirty="0">
                <a:solidFill>
                  <a:schemeClr val="tx1"/>
                </a:solidFill>
              </a:rPr>
              <a:t>Les subventions de fonctionnement et exceptionnelles accordées aux associations sportives, culturelles, et autres… représentent un budget total de </a:t>
            </a:r>
            <a:r>
              <a:rPr lang="fr-FR" sz="2000" b="1" dirty="0">
                <a:solidFill>
                  <a:schemeClr val="tx1"/>
                </a:solidFill>
              </a:rPr>
              <a:t>46 607 euros</a:t>
            </a:r>
            <a:r>
              <a:rPr lang="fr-FR" sz="2000" dirty="0">
                <a:solidFill>
                  <a:schemeClr val="tx1"/>
                </a:solidFill>
              </a:rPr>
              <a:t>. Les subventions accordées en 2023 ont été reconduites. </a:t>
            </a:r>
          </a:p>
          <a:p>
            <a:pPr algn="just"/>
            <a:r>
              <a:rPr lang="fr-FR" sz="2000" b="1" i="1" dirty="0">
                <a:solidFill>
                  <a:schemeClr val="tx1"/>
                </a:solidFill>
              </a:rPr>
              <a:t>25 associations </a:t>
            </a:r>
            <a:r>
              <a:rPr lang="fr-FR" sz="2000" dirty="0">
                <a:solidFill>
                  <a:schemeClr val="tx1"/>
                </a:solidFill>
              </a:rPr>
              <a:t>bénéficient ainsi d’une subvention de la Commune.</a:t>
            </a:r>
          </a:p>
        </p:txBody>
      </p:sp>
    </p:spTree>
    <p:extLst>
      <p:ext uri="{BB962C8B-B14F-4D97-AF65-F5344CB8AC3E}">
        <p14:creationId xmlns:p14="http://schemas.microsoft.com/office/powerpoint/2010/main" val="271021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0FB59-E582-4C44-A76C-AD23BD11DF91}"/>
              </a:ext>
            </a:extLst>
          </p:cNvPr>
          <p:cNvSpPr>
            <a:spLocks noGrp="1"/>
          </p:cNvSpPr>
          <p:nvPr>
            <p:ph type="title"/>
          </p:nvPr>
        </p:nvSpPr>
        <p:spPr>
          <a:xfrm>
            <a:off x="449095" y="423333"/>
            <a:ext cx="9110133" cy="1320800"/>
          </a:xfrm>
        </p:spPr>
        <p:txBody>
          <a:bodyPr>
            <a:normAutofit fontScale="90000"/>
          </a:bodyPr>
          <a:lstStyle/>
          <a:p>
            <a:r>
              <a:rPr lang="fr-FR" b="1" u="sng" dirty="0">
                <a:solidFill>
                  <a:schemeClr val="tx1"/>
                </a:solidFill>
              </a:rPr>
              <a:t>FINANCEMENT MJC CENTRE SOCIAL 3 RIVIERES</a:t>
            </a:r>
            <a:br>
              <a:rPr lang="fr-FR" dirty="0"/>
            </a:br>
            <a:endParaRPr lang="fr-FR" dirty="0"/>
          </a:p>
        </p:txBody>
      </p:sp>
      <p:sp>
        <p:nvSpPr>
          <p:cNvPr id="3" name="Espace réservé du contenu 2">
            <a:extLst>
              <a:ext uri="{FF2B5EF4-FFF2-40B4-BE49-F238E27FC236}">
                <a16:creationId xmlns:a16="http://schemas.microsoft.com/office/drawing/2014/main" id="{74986E3F-3690-4906-84E5-21CE57407534}"/>
              </a:ext>
            </a:extLst>
          </p:cNvPr>
          <p:cNvSpPr>
            <a:spLocks noGrp="1"/>
          </p:cNvSpPr>
          <p:nvPr>
            <p:ph idx="1"/>
          </p:nvPr>
        </p:nvSpPr>
        <p:spPr>
          <a:xfrm>
            <a:off x="601340" y="1418782"/>
            <a:ext cx="9297669" cy="4654848"/>
          </a:xfrm>
        </p:spPr>
        <p:txBody>
          <a:bodyPr>
            <a:noAutofit/>
          </a:bodyPr>
          <a:lstStyle/>
          <a:p>
            <a:pPr marL="0" indent="0" algn="just">
              <a:buNone/>
            </a:pPr>
            <a:r>
              <a:rPr lang="fr-FR" sz="2000" dirty="0">
                <a:solidFill>
                  <a:schemeClr val="tx1"/>
                </a:solidFill>
              </a:rPr>
              <a:t>La convention d’objectifs 2022-2025 prévoit la contribution de la Commune qui s’élève à </a:t>
            </a:r>
            <a:r>
              <a:rPr lang="fr-FR" sz="2000" b="1" dirty="0">
                <a:solidFill>
                  <a:schemeClr val="tx1"/>
                </a:solidFill>
              </a:rPr>
              <a:t>83 931,38 euros: </a:t>
            </a:r>
          </a:p>
          <a:p>
            <a:pPr algn="just"/>
            <a:r>
              <a:rPr lang="fr-FR" sz="2000" dirty="0">
                <a:solidFill>
                  <a:schemeClr val="tx1"/>
                </a:solidFill>
              </a:rPr>
              <a:t>La CAPCA verse pour le compte de la collectivité </a:t>
            </a:r>
            <a:r>
              <a:rPr lang="fr-FR" sz="2000" b="1" dirty="0">
                <a:solidFill>
                  <a:schemeClr val="tx1"/>
                </a:solidFill>
              </a:rPr>
              <a:t>37 898 euros </a:t>
            </a:r>
            <a:r>
              <a:rPr lang="fr-FR" sz="2000" dirty="0">
                <a:solidFill>
                  <a:schemeClr val="tx1"/>
                </a:solidFill>
              </a:rPr>
              <a:t>directement à la MJC au titre de la compétence concernant l’organisation des accueils de loisirs extrascolaires (Enfance et Jeunesse).</a:t>
            </a:r>
          </a:p>
          <a:p>
            <a:pPr algn="just"/>
            <a:r>
              <a:rPr lang="fr-FR" sz="2000" dirty="0">
                <a:solidFill>
                  <a:schemeClr val="tx1"/>
                </a:solidFill>
              </a:rPr>
              <a:t>Pour le centre de loisirs des mercredis matin la participation financière de la Commune s’élève à </a:t>
            </a:r>
            <a:r>
              <a:rPr lang="fr-FR" sz="2000" b="1" dirty="0">
                <a:solidFill>
                  <a:schemeClr val="tx1"/>
                </a:solidFill>
              </a:rPr>
              <a:t>3 087 euros.</a:t>
            </a:r>
          </a:p>
          <a:p>
            <a:pPr algn="just"/>
            <a:r>
              <a:rPr lang="fr-FR" sz="2000" dirty="0">
                <a:solidFill>
                  <a:schemeClr val="tx1"/>
                </a:solidFill>
              </a:rPr>
              <a:t>Pour le poste de direction, la convention d’objectifs 2017-2020 prévoyait une participation de la Commune de 16 191 euros. L’association MJC centre Social 3 Rivières assurant directement le poste de direction depuis le 01/01/2017, le CIAS de Privas Centre Ardèche verse directement à l’association </a:t>
            </a:r>
            <a:r>
              <a:rPr lang="fr-FR" sz="2000" b="1" dirty="0">
                <a:solidFill>
                  <a:schemeClr val="tx1"/>
                </a:solidFill>
              </a:rPr>
              <a:t>20 135 euros </a:t>
            </a:r>
            <a:r>
              <a:rPr lang="fr-FR" sz="2000" dirty="0">
                <a:solidFill>
                  <a:schemeClr val="tx1"/>
                </a:solidFill>
              </a:rPr>
              <a:t>pour le compte de la Commune.</a:t>
            </a:r>
          </a:p>
          <a:p>
            <a:pPr algn="just"/>
            <a:r>
              <a:rPr lang="fr-FR" sz="2000" dirty="0">
                <a:solidFill>
                  <a:schemeClr val="tx1"/>
                </a:solidFill>
              </a:rPr>
              <a:t>La subvention à verser sur le budget communal s’élève à </a:t>
            </a:r>
            <a:r>
              <a:rPr lang="fr-FR" sz="2000" b="1" dirty="0">
                <a:solidFill>
                  <a:schemeClr val="tx1"/>
                </a:solidFill>
              </a:rPr>
              <a:t>22 812 euros.</a:t>
            </a:r>
            <a:endParaRPr lang="fr-FR" sz="2000" dirty="0">
              <a:solidFill>
                <a:schemeClr val="tx1"/>
              </a:solidFill>
            </a:endParaRPr>
          </a:p>
        </p:txBody>
      </p:sp>
    </p:spTree>
    <p:extLst>
      <p:ext uri="{BB962C8B-B14F-4D97-AF65-F5344CB8AC3E}">
        <p14:creationId xmlns:p14="http://schemas.microsoft.com/office/powerpoint/2010/main" val="4936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844CA-05B9-45CF-83F0-5E79A4A593B5}"/>
              </a:ext>
            </a:extLst>
          </p:cNvPr>
          <p:cNvSpPr>
            <a:spLocks noGrp="1"/>
          </p:cNvSpPr>
          <p:nvPr>
            <p:ph type="title"/>
          </p:nvPr>
        </p:nvSpPr>
        <p:spPr>
          <a:xfrm>
            <a:off x="677334" y="349541"/>
            <a:ext cx="8596668" cy="643467"/>
          </a:xfrm>
        </p:spPr>
        <p:txBody>
          <a:bodyPr>
            <a:normAutofit fontScale="90000"/>
          </a:bodyPr>
          <a:lstStyle/>
          <a:p>
            <a:r>
              <a:rPr lang="fr-FR" b="1" u="sng" dirty="0">
                <a:solidFill>
                  <a:schemeClr val="tx1"/>
                </a:solidFill>
              </a:rPr>
              <a:t>CHARGES DE PERSONNEL</a:t>
            </a:r>
            <a:br>
              <a:rPr lang="fr-FR" dirty="0"/>
            </a:br>
            <a:endParaRPr lang="fr-FR" dirty="0"/>
          </a:p>
        </p:txBody>
      </p:sp>
      <p:sp>
        <p:nvSpPr>
          <p:cNvPr id="3" name="Espace réservé du contenu 2">
            <a:extLst>
              <a:ext uri="{FF2B5EF4-FFF2-40B4-BE49-F238E27FC236}">
                <a16:creationId xmlns:a16="http://schemas.microsoft.com/office/drawing/2014/main" id="{B0C89117-0871-4A05-A598-1E2972C56880}"/>
              </a:ext>
            </a:extLst>
          </p:cNvPr>
          <p:cNvSpPr>
            <a:spLocks noGrp="1"/>
          </p:cNvSpPr>
          <p:nvPr>
            <p:ph idx="1"/>
          </p:nvPr>
        </p:nvSpPr>
        <p:spPr>
          <a:xfrm>
            <a:off x="491066" y="1288799"/>
            <a:ext cx="8996883" cy="5137638"/>
          </a:xfrm>
        </p:spPr>
        <p:txBody>
          <a:bodyPr>
            <a:noAutofit/>
          </a:bodyPr>
          <a:lstStyle/>
          <a:p>
            <a:pPr algn="just"/>
            <a:r>
              <a:rPr lang="fr-FR" sz="2000" dirty="0">
                <a:solidFill>
                  <a:schemeClr val="tx1"/>
                </a:solidFill>
              </a:rPr>
              <a:t>Les charges de personnel intègrent les évolutions réglementaires et celles des carrières des agents, ainsi que les mouvements de personnels.</a:t>
            </a:r>
          </a:p>
          <a:p>
            <a:pPr algn="just"/>
            <a:r>
              <a:rPr lang="fr-FR" sz="2000" dirty="0">
                <a:solidFill>
                  <a:schemeClr val="tx1"/>
                </a:solidFill>
              </a:rPr>
              <a:t>L’effectif est stable avec 14 agents titulaires:</a:t>
            </a:r>
          </a:p>
          <a:p>
            <a:pPr lvl="2" algn="just">
              <a:spcBef>
                <a:spcPts val="600"/>
              </a:spcBef>
            </a:pPr>
            <a:r>
              <a:rPr lang="fr-FR" sz="1800" dirty="0">
                <a:solidFill>
                  <a:schemeClr val="tx1"/>
                </a:solidFill>
              </a:rPr>
              <a:t>Filière administrative : 2 temps complet</a:t>
            </a:r>
          </a:p>
          <a:p>
            <a:pPr lvl="2" algn="just">
              <a:spcBef>
                <a:spcPts val="600"/>
              </a:spcBef>
            </a:pPr>
            <a:r>
              <a:rPr lang="fr-FR" sz="1800" dirty="0">
                <a:solidFill>
                  <a:schemeClr val="tx1"/>
                </a:solidFill>
              </a:rPr>
              <a:t>Filière police : 1 temps complet</a:t>
            </a:r>
          </a:p>
          <a:p>
            <a:pPr lvl="2" algn="just">
              <a:spcBef>
                <a:spcPts val="600"/>
              </a:spcBef>
            </a:pPr>
            <a:r>
              <a:rPr lang="fr-FR" sz="1800" dirty="0">
                <a:solidFill>
                  <a:schemeClr val="tx1"/>
                </a:solidFill>
              </a:rPr>
              <a:t>Filière technique : 10 dont 3 temps non complet</a:t>
            </a:r>
          </a:p>
          <a:p>
            <a:pPr lvl="2" algn="just">
              <a:spcBef>
                <a:spcPts val="600"/>
              </a:spcBef>
            </a:pPr>
            <a:r>
              <a:rPr lang="fr-FR" sz="1800" dirty="0">
                <a:solidFill>
                  <a:schemeClr val="tx1"/>
                </a:solidFill>
              </a:rPr>
              <a:t>Filière culturelle : 1 temps non complet</a:t>
            </a:r>
          </a:p>
          <a:p>
            <a:pPr algn="just"/>
            <a:r>
              <a:rPr lang="fr-FR" sz="2000" dirty="0">
                <a:solidFill>
                  <a:schemeClr val="tx1"/>
                </a:solidFill>
              </a:rPr>
              <a:t>Et 6 agents non titulaires:</a:t>
            </a:r>
          </a:p>
          <a:p>
            <a:pPr lvl="2" algn="just">
              <a:spcBef>
                <a:spcPts val="600"/>
              </a:spcBef>
            </a:pPr>
            <a:r>
              <a:rPr lang="fr-FR" sz="1800" dirty="0">
                <a:solidFill>
                  <a:schemeClr val="tx1"/>
                </a:solidFill>
              </a:rPr>
              <a:t>Filière administrative : 1 temps complet</a:t>
            </a:r>
          </a:p>
          <a:p>
            <a:pPr lvl="2" algn="just">
              <a:spcBef>
                <a:spcPts val="600"/>
              </a:spcBef>
            </a:pPr>
            <a:r>
              <a:rPr lang="fr-FR" sz="1800" dirty="0">
                <a:solidFill>
                  <a:schemeClr val="tx1"/>
                </a:solidFill>
              </a:rPr>
              <a:t>Filière technique : 5 dont 4 temps non complet. </a:t>
            </a:r>
          </a:p>
          <a:p>
            <a:pPr algn="just"/>
            <a:r>
              <a:rPr lang="fr-FR" sz="2000" dirty="0">
                <a:solidFill>
                  <a:schemeClr val="tx1"/>
                </a:solidFill>
              </a:rPr>
              <a:t>Mise à disposition de la CAPCA de personnel technique et d’un agent chargé de l’accueil à la piscine. Les rémunérations seront reversées à la Commune au prorata du temps de travail consacré à ces missions sur la base d’un planning conjointement validé.</a:t>
            </a:r>
          </a:p>
          <a:p>
            <a:pPr algn="just"/>
            <a:endParaRPr lang="fr-FR" sz="2000" dirty="0">
              <a:solidFill>
                <a:schemeClr val="tx1"/>
              </a:solidFill>
            </a:endParaRPr>
          </a:p>
        </p:txBody>
      </p:sp>
    </p:spTree>
    <p:extLst>
      <p:ext uri="{BB962C8B-B14F-4D97-AF65-F5344CB8AC3E}">
        <p14:creationId xmlns:p14="http://schemas.microsoft.com/office/powerpoint/2010/main" val="40727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05C7C-EFDF-42FA-B955-375260E8C80F}"/>
              </a:ext>
            </a:extLst>
          </p:cNvPr>
          <p:cNvSpPr>
            <a:spLocks noGrp="1"/>
          </p:cNvSpPr>
          <p:nvPr>
            <p:ph type="title"/>
          </p:nvPr>
        </p:nvSpPr>
        <p:spPr>
          <a:xfrm>
            <a:off x="677334" y="609600"/>
            <a:ext cx="8596668" cy="1034642"/>
          </a:xfrm>
        </p:spPr>
        <p:txBody>
          <a:bodyPr>
            <a:normAutofit fontScale="90000"/>
          </a:bodyPr>
          <a:lstStyle/>
          <a:p>
            <a:r>
              <a:rPr lang="fr-FR" b="1" u="sng" dirty="0">
                <a:solidFill>
                  <a:schemeClr val="tx1"/>
                </a:solidFill>
              </a:rPr>
              <a:t>LES RECETTES DE FONCTIONNEMENT</a:t>
            </a:r>
            <a:br>
              <a:rPr lang="fr-FR" dirty="0"/>
            </a:br>
            <a:r>
              <a:rPr lang="fr-FR" dirty="0"/>
              <a:t> </a:t>
            </a:r>
            <a:br>
              <a:rPr lang="fr-FR" dirty="0"/>
            </a:br>
            <a:endParaRPr lang="fr-FR" dirty="0"/>
          </a:p>
        </p:txBody>
      </p:sp>
      <p:graphicFrame>
        <p:nvGraphicFramePr>
          <p:cNvPr id="4" name="Espace réservé du contenu 3">
            <a:extLst>
              <a:ext uri="{FF2B5EF4-FFF2-40B4-BE49-F238E27FC236}">
                <a16:creationId xmlns:a16="http://schemas.microsoft.com/office/drawing/2014/main" id="{A3CB8ADD-4FB7-4210-8BB1-4B2671EBB74D}"/>
              </a:ext>
            </a:extLst>
          </p:cNvPr>
          <p:cNvGraphicFramePr>
            <a:graphicFrameLocks noGrp="1"/>
          </p:cNvGraphicFramePr>
          <p:nvPr>
            <p:ph idx="1"/>
            <p:extLst>
              <p:ext uri="{D42A27DB-BD31-4B8C-83A1-F6EECF244321}">
                <p14:modId xmlns:p14="http://schemas.microsoft.com/office/powerpoint/2010/main" val="2477125814"/>
              </p:ext>
            </p:extLst>
          </p:nvPr>
        </p:nvGraphicFramePr>
        <p:xfrm>
          <a:off x="408886" y="1515144"/>
          <a:ext cx="8928060" cy="4488580"/>
        </p:xfrm>
        <a:graphic>
          <a:graphicData uri="http://schemas.openxmlformats.org/drawingml/2006/table">
            <a:tbl>
              <a:tblPr firstRow="1" firstCol="1" bandRow="1">
                <a:tableStyleId>{5C22544A-7EE6-4342-B048-85BDC9FD1C3A}</a:tableStyleId>
              </a:tblPr>
              <a:tblGrid>
                <a:gridCol w="4507062">
                  <a:extLst>
                    <a:ext uri="{9D8B030D-6E8A-4147-A177-3AD203B41FA5}">
                      <a16:colId xmlns:a16="http://schemas.microsoft.com/office/drawing/2014/main" val="665932876"/>
                    </a:ext>
                  </a:extLst>
                </a:gridCol>
                <a:gridCol w="2293855">
                  <a:extLst>
                    <a:ext uri="{9D8B030D-6E8A-4147-A177-3AD203B41FA5}">
                      <a16:colId xmlns:a16="http://schemas.microsoft.com/office/drawing/2014/main" val="742638117"/>
                    </a:ext>
                  </a:extLst>
                </a:gridCol>
                <a:gridCol w="2127143">
                  <a:extLst>
                    <a:ext uri="{9D8B030D-6E8A-4147-A177-3AD203B41FA5}">
                      <a16:colId xmlns:a16="http://schemas.microsoft.com/office/drawing/2014/main" val="1881454698"/>
                    </a:ext>
                  </a:extLst>
                </a:gridCol>
              </a:tblGrid>
              <a:tr h="624049">
                <a:tc>
                  <a:txBody>
                    <a:bodyPr/>
                    <a:lstStyle/>
                    <a:p>
                      <a:pPr algn="just">
                        <a:spcAft>
                          <a:spcPts val="0"/>
                        </a:spcAft>
                      </a:pPr>
                      <a:r>
                        <a:rPr lang="fr-FR" sz="2000" dirty="0">
                          <a:solidFill>
                            <a:schemeClr val="tx1"/>
                          </a:solidFill>
                          <a:effectLst/>
                        </a:rPr>
                        <a: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Propositions </a:t>
                      </a:r>
                    </a:p>
                    <a:p>
                      <a:pPr algn="ctr">
                        <a:spcAft>
                          <a:spcPts val="0"/>
                        </a:spcAft>
                      </a:pPr>
                      <a:r>
                        <a:rPr lang="fr-FR" sz="2000" dirty="0">
                          <a:solidFill>
                            <a:schemeClr val="tx1"/>
                          </a:solidFill>
                          <a:effectLst/>
                        </a:rPr>
                        <a:t>BP 2024</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Evolution</a:t>
                      </a:r>
                    </a:p>
                    <a:p>
                      <a:pPr algn="ctr">
                        <a:spcAft>
                          <a:spcPts val="0"/>
                        </a:spcAft>
                      </a:pPr>
                      <a:r>
                        <a:rPr lang="fr-FR" sz="2000" dirty="0">
                          <a:solidFill>
                            <a:schemeClr val="tx1"/>
                          </a:solidFill>
                          <a:effectLst/>
                        </a:rPr>
                        <a:t>BP 2023/2024</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1490866"/>
                  </a:ext>
                </a:extLst>
              </a:tr>
              <a:tr h="389467">
                <a:tc>
                  <a:txBody>
                    <a:bodyPr/>
                    <a:lstStyle/>
                    <a:p>
                      <a:pPr algn="l">
                        <a:spcAft>
                          <a:spcPts val="0"/>
                        </a:spcAft>
                      </a:pPr>
                      <a:r>
                        <a:rPr lang="fr-FR" sz="2000" dirty="0">
                          <a:solidFill>
                            <a:schemeClr val="tx1"/>
                          </a:solidFill>
                          <a:effectLst/>
                        </a:rPr>
                        <a:t>013 - Atténuations de charges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3 000€</a:t>
                      </a:r>
                    </a:p>
                  </a:txBody>
                  <a:tcPr marL="68580" marR="68580" marT="0" marB="0" anchor="ctr"/>
                </a:tc>
                <a:tc>
                  <a:txBody>
                    <a:bodyPr/>
                    <a:lstStyle/>
                    <a:p>
                      <a:pPr marR="295275" algn="ctr"/>
                      <a:r>
                        <a:rPr lang="fr-FR" sz="180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nchor="ctr"/>
                </a:tc>
                <a:extLst>
                  <a:ext uri="{0D108BD9-81ED-4DB2-BD59-A6C34878D82A}">
                    <a16:rowId xmlns:a16="http://schemas.microsoft.com/office/drawing/2014/main" val="2380133162"/>
                  </a:ext>
                </a:extLst>
              </a:tr>
              <a:tr h="389467">
                <a:tc>
                  <a:txBody>
                    <a:bodyPr/>
                    <a:lstStyle/>
                    <a:p>
                      <a:pPr algn="l">
                        <a:spcAft>
                          <a:spcPts val="0"/>
                        </a:spcAft>
                      </a:pPr>
                      <a:r>
                        <a:rPr lang="fr-FR" sz="2000" dirty="0">
                          <a:solidFill>
                            <a:schemeClr val="tx1"/>
                          </a:solidFill>
                          <a:effectLst/>
                        </a:rPr>
                        <a:t>70 - Produit des services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98 030€</a:t>
                      </a:r>
                    </a:p>
                  </a:txBody>
                  <a:tcPr marL="68580" marR="68580" marT="0" marB="0" anchor="ctr"/>
                </a:tc>
                <a:tc>
                  <a:txBody>
                    <a:bodyPr/>
                    <a:lstStyle/>
                    <a:p>
                      <a:pPr marR="295275" algn="ct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115885"/>
                  </a:ext>
                </a:extLst>
              </a:tr>
              <a:tr h="389467">
                <a:tc>
                  <a:txBody>
                    <a:bodyPr/>
                    <a:lstStyle/>
                    <a:p>
                      <a:pPr algn="l">
                        <a:spcAft>
                          <a:spcPts val="0"/>
                        </a:spcAft>
                      </a:pPr>
                      <a:r>
                        <a:rPr lang="fr-FR" sz="2000" dirty="0">
                          <a:solidFill>
                            <a:schemeClr val="tx1"/>
                          </a:solidFill>
                          <a:effectLst/>
                        </a:rPr>
                        <a:t>73 - Impôts et taxes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1 201 550€</a:t>
                      </a:r>
                    </a:p>
                  </a:txBody>
                  <a:tcPr marL="68580" marR="68580" marT="0" marB="0" anchor="ctr"/>
                </a:tc>
                <a:tc>
                  <a:txBody>
                    <a:bodyPr/>
                    <a:lstStyle/>
                    <a:p>
                      <a:pPr marR="295275" algn="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9240256"/>
                  </a:ext>
                </a:extLst>
              </a:tr>
              <a:tr h="389467">
                <a:tc>
                  <a:txBody>
                    <a:bodyPr/>
                    <a:lstStyle/>
                    <a:p>
                      <a:pPr algn="l">
                        <a:spcAft>
                          <a:spcPts val="0"/>
                        </a:spcAft>
                      </a:pPr>
                      <a:r>
                        <a:rPr lang="fr-FR" sz="2000" dirty="0">
                          <a:solidFill>
                            <a:schemeClr val="tx1"/>
                          </a:solidFill>
                          <a:effectLst/>
                          <a:latin typeface="+mn-lt"/>
                          <a:ea typeface="Calibri" panose="020F0502020204030204" pitchFamily="34" charset="0"/>
                          <a:cs typeface="Times New Roman" panose="02020603050405020304" pitchFamily="18" charset="0"/>
                        </a:rPr>
                        <a:t>731 - Fiscalité locale</a:t>
                      </a:r>
                    </a:p>
                  </a:txBody>
                  <a:tcPr marL="68580" marR="68580" marT="0" marB="0" anchor="ctr"/>
                </a:tc>
                <a:tc>
                  <a:txBody>
                    <a:bodyPr/>
                    <a:lstStyle/>
                    <a:p>
                      <a:pPr marL="19685" marR="39370" lvl="0" indent="0" algn="r" defTabSz="4572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419 680€</a:t>
                      </a:r>
                    </a:p>
                  </a:txBody>
                  <a:tcPr marL="68580" marR="68580" marT="0" marB="0" anchor="ctr"/>
                </a:tc>
                <a:tc>
                  <a:txBody>
                    <a:bodyPr/>
                    <a:lstStyle/>
                    <a:p>
                      <a:pPr marR="295275" algn="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28440780"/>
                  </a:ext>
                </a:extLst>
              </a:tr>
              <a:tr h="389467">
                <a:tc>
                  <a:txBody>
                    <a:bodyPr/>
                    <a:lstStyle/>
                    <a:p>
                      <a:pPr algn="l">
                        <a:spcAft>
                          <a:spcPts val="0"/>
                        </a:spcAft>
                      </a:pPr>
                      <a:r>
                        <a:rPr lang="fr-FR" sz="2000" dirty="0">
                          <a:solidFill>
                            <a:schemeClr val="tx1"/>
                          </a:solidFill>
                          <a:effectLst/>
                        </a:rPr>
                        <a:t>74 - Dotations et Participations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125 461€</a:t>
                      </a:r>
                    </a:p>
                  </a:txBody>
                  <a:tcPr marL="68580" marR="68580" marT="0" marB="0" anchor="ctr"/>
                </a:tc>
                <a:tc>
                  <a:txBody>
                    <a:bodyPr/>
                    <a:lstStyle/>
                    <a:p>
                      <a:pPr marR="295275" algn="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3379478"/>
                  </a:ext>
                </a:extLst>
              </a:tr>
              <a:tr h="359328">
                <a:tc>
                  <a:txBody>
                    <a:bodyPr/>
                    <a:lstStyle/>
                    <a:p>
                      <a:pPr algn="l">
                        <a:spcAft>
                          <a:spcPts val="0"/>
                        </a:spcAft>
                      </a:pPr>
                      <a:r>
                        <a:rPr lang="fr-FR" sz="2000" dirty="0">
                          <a:solidFill>
                            <a:schemeClr val="tx1"/>
                          </a:solidFill>
                          <a:effectLst/>
                        </a:rPr>
                        <a:t>75 - Autres produits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37 000€</a:t>
                      </a:r>
                    </a:p>
                  </a:txBody>
                  <a:tcPr marL="68580" marR="68580" marT="0" marB="0" anchor="ctr"/>
                </a:tc>
                <a:tc>
                  <a:txBody>
                    <a:bodyPr/>
                    <a:lstStyle/>
                    <a:p>
                      <a:pPr marR="295275" algn="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1461949"/>
                  </a:ext>
                </a:extLst>
              </a:tr>
              <a:tr h="389467">
                <a:tc>
                  <a:txBody>
                    <a:bodyPr/>
                    <a:lstStyle/>
                    <a:p>
                      <a:pPr algn="l">
                        <a:spcAft>
                          <a:spcPts val="0"/>
                        </a:spcAft>
                      </a:pPr>
                      <a:r>
                        <a:rPr lang="fr-FR" sz="2000" dirty="0">
                          <a:solidFill>
                            <a:schemeClr val="tx1"/>
                          </a:solidFill>
                          <a:effectLst/>
                        </a:rPr>
                        <a:t>77- Produits financiers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10,19€</a:t>
                      </a:r>
                    </a:p>
                  </a:txBody>
                  <a:tcPr marL="68580" marR="68580" marT="0" marB="0" anchor="ctr"/>
                </a:tc>
                <a:tc>
                  <a:txBody>
                    <a:bodyPr/>
                    <a:lstStyle/>
                    <a:p>
                      <a:pPr algn="ctr">
                        <a:spcAft>
                          <a:spcPts val="0"/>
                        </a:spcAft>
                      </a:pPr>
                      <a:r>
                        <a:rPr lang="fr-FR" sz="1800" dirty="0">
                          <a:solidFill>
                            <a:schemeClr val="tx1"/>
                          </a:solidFill>
                          <a:effectLst/>
                          <a:highlight>
                            <a:srgbClr val="FFFF00"/>
                          </a:highlight>
                          <a:latin typeface="+mn-lt"/>
                        </a:rPr>
                        <a:t> </a:t>
                      </a:r>
                      <a:endParaRPr lang="fr-FR" sz="180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05070293"/>
                  </a:ext>
                </a:extLst>
              </a:tr>
              <a:tr h="389467">
                <a:tc>
                  <a:txBody>
                    <a:bodyPr/>
                    <a:lstStyle/>
                    <a:p>
                      <a:pPr algn="r">
                        <a:spcAft>
                          <a:spcPts val="0"/>
                        </a:spcAft>
                      </a:pPr>
                      <a:r>
                        <a:rPr lang="fr-FR" sz="2000" dirty="0">
                          <a:solidFill>
                            <a:schemeClr val="tx1"/>
                          </a:solidFill>
                          <a:effectLst/>
                        </a:rPr>
                        <a:t>Total recettes réelles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1 884 731,19€</a:t>
                      </a:r>
                    </a:p>
                  </a:txBody>
                  <a:tcPr marL="68580" marR="68580" marT="0" marB="0" anchor="ctr"/>
                </a:tc>
                <a:tc>
                  <a:txBody>
                    <a:bodyPr/>
                    <a:lstStyle/>
                    <a:p>
                      <a:pPr algn="ctr">
                        <a:spcAft>
                          <a:spcPts val="0"/>
                        </a:spcAft>
                      </a:pPr>
                      <a:r>
                        <a:rPr lang="fr-FR" sz="1800" dirty="0">
                          <a:solidFill>
                            <a:schemeClr val="tx1"/>
                          </a:solidFill>
                          <a:effectLst/>
                          <a:latin typeface="+mn-lt"/>
                        </a:rPr>
                        <a:t>            +0,3%</a:t>
                      </a: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206636"/>
                  </a:ext>
                </a:extLst>
              </a:tr>
              <a:tr h="389467">
                <a:tc>
                  <a:txBody>
                    <a:bodyPr/>
                    <a:lstStyle/>
                    <a:p>
                      <a:pPr algn="l">
                        <a:spcAft>
                          <a:spcPts val="0"/>
                        </a:spcAft>
                      </a:pPr>
                      <a:r>
                        <a:rPr lang="fr-FR" sz="2000" dirty="0">
                          <a:solidFill>
                            <a:schemeClr val="tx1"/>
                          </a:solidFill>
                          <a:effectLst/>
                        </a:rPr>
                        <a:t>Résultat reporté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717 708,81€</a:t>
                      </a:r>
                    </a:p>
                  </a:txBody>
                  <a:tcPr marL="68580" marR="68580" marT="0" marB="0" anchor="ctr"/>
                </a:tc>
                <a:tc>
                  <a:txBody>
                    <a:bodyPr/>
                    <a:lstStyle/>
                    <a:p>
                      <a:pPr marL="457200">
                        <a:spcAft>
                          <a:spcPts val="0"/>
                        </a:spcAft>
                      </a:pPr>
                      <a:r>
                        <a:rPr lang="fr-FR" sz="1800" dirty="0">
                          <a:solidFill>
                            <a:schemeClr val="tx1"/>
                          </a:solidFill>
                          <a:effectLst/>
                          <a:latin typeface="+mn-lt"/>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8372464"/>
                  </a:ext>
                </a:extLst>
              </a:tr>
              <a:tr h="389467">
                <a:tc>
                  <a:txBody>
                    <a:bodyPr/>
                    <a:lstStyle/>
                    <a:p>
                      <a:pPr algn="r">
                        <a:spcAft>
                          <a:spcPts val="0"/>
                        </a:spcAft>
                      </a:pPr>
                      <a:r>
                        <a:rPr lang="fr-FR" sz="2000" dirty="0">
                          <a:solidFill>
                            <a:schemeClr val="tx1"/>
                          </a:solidFill>
                          <a:effectLst/>
                        </a:rPr>
                        <a:t>Total recettes fonctionnement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9685" marR="39370" algn="r">
                        <a:spcAft>
                          <a:spcPts val="0"/>
                        </a:spcAft>
                      </a:pPr>
                      <a:r>
                        <a:rPr lang="fr-FR" sz="1800" dirty="0">
                          <a:solidFill>
                            <a:schemeClr val="tx1"/>
                          </a:solidFill>
                          <a:effectLst/>
                          <a:latin typeface="+mn-lt"/>
                          <a:ea typeface="Calibri" panose="020F0502020204030204" pitchFamily="34" charset="0"/>
                          <a:cs typeface="Times New Roman" panose="02020603050405020304" pitchFamily="18" charset="0"/>
                        </a:rPr>
                        <a:t>2 602 440,00€</a:t>
                      </a:r>
                    </a:p>
                  </a:txBody>
                  <a:tcPr marL="68580" marR="68580" marT="0" marB="0" anchor="ctr"/>
                </a:tc>
                <a:tc>
                  <a:txBody>
                    <a:bodyPr/>
                    <a:lstStyle/>
                    <a:p>
                      <a:pPr marL="457200">
                        <a:spcAft>
                          <a:spcPts val="0"/>
                        </a:spcAft>
                      </a:pPr>
                      <a:r>
                        <a:rPr lang="fr-FR" sz="1800" dirty="0">
                          <a:solidFill>
                            <a:schemeClr val="tx1"/>
                          </a:solidFill>
                          <a:effectLst/>
                          <a:latin typeface="+mn-lt"/>
                        </a:rPr>
                        <a:t>          +8,8%</a:t>
                      </a:r>
                      <a:endParaRPr lang="fr-FR"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2310746"/>
                  </a:ext>
                </a:extLst>
              </a:tr>
            </a:tbl>
          </a:graphicData>
        </a:graphic>
      </p:graphicFrame>
    </p:spTree>
    <p:extLst>
      <p:ext uri="{BB962C8B-B14F-4D97-AF65-F5344CB8AC3E}">
        <p14:creationId xmlns:p14="http://schemas.microsoft.com/office/powerpoint/2010/main" val="36585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688E9-E39F-441A-A54C-F585E5C22914}"/>
              </a:ext>
            </a:extLst>
          </p:cNvPr>
          <p:cNvSpPr>
            <a:spLocks noGrp="1"/>
          </p:cNvSpPr>
          <p:nvPr>
            <p:ph type="title"/>
          </p:nvPr>
        </p:nvSpPr>
        <p:spPr>
          <a:xfrm>
            <a:off x="677334" y="609600"/>
            <a:ext cx="8596668" cy="984308"/>
          </a:xfrm>
        </p:spPr>
        <p:txBody>
          <a:bodyPr>
            <a:noAutofit/>
          </a:bodyPr>
          <a:lstStyle/>
          <a:p>
            <a:r>
              <a:rPr lang="fr-FR" sz="3200" b="1" u="sng" dirty="0">
                <a:solidFill>
                  <a:schemeClr val="tx1"/>
                </a:solidFill>
              </a:rPr>
              <a:t>PRODUITS DES SERVICES</a:t>
            </a:r>
            <a:br>
              <a:rPr lang="fr-FR" sz="3200" dirty="0"/>
            </a:br>
            <a:endParaRPr lang="fr-FR" sz="3200" dirty="0"/>
          </a:p>
        </p:txBody>
      </p:sp>
      <p:sp>
        <p:nvSpPr>
          <p:cNvPr id="3" name="Espace réservé du contenu 2">
            <a:extLst>
              <a:ext uri="{FF2B5EF4-FFF2-40B4-BE49-F238E27FC236}">
                <a16:creationId xmlns:a16="http://schemas.microsoft.com/office/drawing/2014/main" id="{F638A6E8-37A5-4E5B-87D8-60F0B852BC1E}"/>
              </a:ext>
            </a:extLst>
          </p:cNvPr>
          <p:cNvSpPr>
            <a:spLocks noGrp="1"/>
          </p:cNvSpPr>
          <p:nvPr>
            <p:ph idx="1"/>
          </p:nvPr>
        </p:nvSpPr>
        <p:spPr>
          <a:xfrm>
            <a:off x="568277" y="1774695"/>
            <a:ext cx="8596668" cy="2210075"/>
          </a:xfrm>
        </p:spPr>
        <p:txBody>
          <a:bodyPr/>
          <a:lstStyle/>
          <a:p>
            <a:pPr marL="0" indent="0">
              <a:buNone/>
            </a:pPr>
            <a:r>
              <a:rPr lang="fr-FR" dirty="0">
                <a:solidFill>
                  <a:schemeClr val="tx1"/>
                </a:solidFill>
              </a:rPr>
              <a:t> </a:t>
            </a:r>
          </a:p>
          <a:p>
            <a:r>
              <a:rPr lang="fr-FR" sz="2000" dirty="0">
                <a:solidFill>
                  <a:schemeClr val="tx1"/>
                </a:solidFill>
              </a:rPr>
              <a:t>Rappel : Les recettes générées par la piscine municipale sont perçues par la CAPCA depuis l’exercice 2019 à la suite de la prise de compétence. </a:t>
            </a:r>
          </a:p>
        </p:txBody>
      </p:sp>
    </p:spTree>
    <p:extLst>
      <p:ext uri="{BB962C8B-B14F-4D97-AF65-F5344CB8AC3E}">
        <p14:creationId xmlns:p14="http://schemas.microsoft.com/office/powerpoint/2010/main" val="523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C75A5-D72D-4E3D-8FBB-FAC4B01F4271}"/>
              </a:ext>
            </a:extLst>
          </p:cNvPr>
          <p:cNvSpPr>
            <a:spLocks noGrp="1"/>
          </p:cNvSpPr>
          <p:nvPr>
            <p:ph type="title"/>
          </p:nvPr>
        </p:nvSpPr>
        <p:spPr>
          <a:xfrm>
            <a:off x="677334" y="609599"/>
            <a:ext cx="8596668" cy="1286933"/>
          </a:xfrm>
        </p:spPr>
        <p:txBody>
          <a:bodyPr>
            <a:normAutofit fontScale="90000"/>
          </a:bodyPr>
          <a:lstStyle/>
          <a:p>
            <a:r>
              <a:rPr lang="fr-FR" dirty="0"/>
              <a:t> </a:t>
            </a:r>
            <a:r>
              <a:rPr lang="fr-FR" b="1" u="sng" dirty="0">
                <a:solidFill>
                  <a:schemeClr val="tx1"/>
                </a:solidFill>
              </a:rPr>
              <a:t>LE FINANCEMENT DE L’INVESTISSEMENT</a:t>
            </a:r>
            <a:br>
              <a:rPr lang="fr-FR" dirty="0"/>
            </a:br>
            <a:endParaRPr lang="fr-FR" dirty="0"/>
          </a:p>
        </p:txBody>
      </p:sp>
      <p:sp>
        <p:nvSpPr>
          <p:cNvPr id="3" name="Espace réservé du contenu 2">
            <a:extLst>
              <a:ext uri="{FF2B5EF4-FFF2-40B4-BE49-F238E27FC236}">
                <a16:creationId xmlns:a16="http://schemas.microsoft.com/office/drawing/2014/main" id="{FEA7A11F-DBD0-4958-ACDE-537E31052ACB}"/>
              </a:ext>
            </a:extLst>
          </p:cNvPr>
          <p:cNvSpPr>
            <a:spLocks noGrp="1"/>
          </p:cNvSpPr>
          <p:nvPr>
            <p:ph idx="1"/>
          </p:nvPr>
        </p:nvSpPr>
        <p:spPr>
          <a:xfrm>
            <a:off x="677334" y="2160590"/>
            <a:ext cx="9787466" cy="1589290"/>
          </a:xfrm>
        </p:spPr>
        <p:txBody>
          <a:bodyPr/>
          <a:lstStyle/>
          <a:p>
            <a:r>
              <a:rPr lang="fr-FR" sz="2000" dirty="0">
                <a:solidFill>
                  <a:schemeClr val="tx1"/>
                </a:solidFill>
              </a:rPr>
              <a:t>L’épargne brute (capacité d’autofinancement) atteint 0.71 M€ au BP 2024.</a:t>
            </a:r>
          </a:p>
          <a:p>
            <a:r>
              <a:rPr lang="fr-FR" sz="2000" dirty="0">
                <a:solidFill>
                  <a:schemeClr val="tx1"/>
                </a:solidFill>
              </a:rPr>
              <a:t>Le remboursement du capital de la dette s’établit à 0.147 M€. </a:t>
            </a:r>
          </a:p>
          <a:p>
            <a:endParaRPr lang="fr-FR" dirty="0">
              <a:solidFill>
                <a:srgbClr val="FF0000"/>
              </a:solidFill>
            </a:endParaRPr>
          </a:p>
        </p:txBody>
      </p:sp>
    </p:spTree>
    <p:extLst>
      <p:ext uri="{BB962C8B-B14F-4D97-AF65-F5344CB8AC3E}">
        <p14:creationId xmlns:p14="http://schemas.microsoft.com/office/powerpoint/2010/main" val="402304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0E56836-3C10-4FA4-877D-0A6CE3531781}"/>
              </a:ext>
            </a:extLst>
          </p:cNvPr>
          <p:cNvSpPr>
            <a:spLocks noGrp="1"/>
          </p:cNvSpPr>
          <p:nvPr>
            <p:ph idx="1"/>
          </p:nvPr>
        </p:nvSpPr>
        <p:spPr>
          <a:xfrm>
            <a:off x="677334" y="1930400"/>
            <a:ext cx="8596668" cy="3880773"/>
          </a:xfrm>
        </p:spPr>
        <p:txBody>
          <a:bodyPr/>
          <a:lstStyle/>
          <a:p>
            <a:pPr marL="0" indent="0">
              <a:buNone/>
            </a:pPr>
            <a:r>
              <a:rPr lang="fr-FR" sz="2000" b="1" i="1" dirty="0">
                <a:solidFill>
                  <a:schemeClr val="tx1"/>
                </a:solidFill>
              </a:rPr>
              <a:t>	</a:t>
            </a:r>
            <a:r>
              <a:rPr lang="fr-FR" sz="2000" b="1" i="1" u="sng" dirty="0">
                <a:solidFill>
                  <a:schemeClr val="tx1"/>
                </a:solidFill>
              </a:rPr>
              <a:t>Commune de Beauchastel</a:t>
            </a:r>
            <a:endParaRPr lang="fr-FR" sz="2000" b="1" i="1" dirty="0">
              <a:solidFill>
                <a:schemeClr val="tx1"/>
              </a:solidFill>
            </a:endParaRPr>
          </a:p>
          <a:p>
            <a:pPr marL="0" indent="0">
              <a:buNone/>
            </a:pPr>
            <a:r>
              <a:rPr lang="fr-FR" sz="2000" dirty="0">
                <a:solidFill>
                  <a:schemeClr val="tx1"/>
                </a:solidFill>
              </a:rPr>
              <a:t> </a:t>
            </a:r>
          </a:p>
          <a:p>
            <a:pPr algn="just"/>
            <a:r>
              <a:rPr lang="fr-FR" sz="2000" b="1" dirty="0">
                <a:solidFill>
                  <a:schemeClr val="tx1"/>
                </a:solidFill>
              </a:rPr>
              <a:t>L’article L 2313.1 du Code Général des Collectivités Territoriales prévoit une présentation brève et synthétique du budget primitif, document de prévisions budgétaires, afin de permettre aux citoyens d’en saisir les enjeux. La présente note répond à cette obligation et sera disponible sur le site internet de la commune.</a:t>
            </a:r>
            <a:endParaRPr lang="fr-FR" sz="2000"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63291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E60F06-0ED7-4914-89D7-C213340AA6C3}"/>
              </a:ext>
            </a:extLst>
          </p:cNvPr>
          <p:cNvSpPr>
            <a:spLocks noGrp="1"/>
          </p:cNvSpPr>
          <p:nvPr>
            <p:ph type="title"/>
          </p:nvPr>
        </p:nvSpPr>
        <p:spPr>
          <a:xfrm>
            <a:off x="677334" y="609600"/>
            <a:ext cx="8596668" cy="1134533"/>
          </a:xfrm>
        </p:spPr>
        <p:txBody>
          <a:bodyPr>
            <a:normAutofit fontScale="90000"/>
          </a:bodyPr>
          <a:lstStyle/>
          <a:p>
            <a:r>
              <a:rPr lang="fr-FR" dirty="0">
                <a:solidFill>
                  <a:schemeClr val="tx1"/>
                </a:solidFill>
              </a:rPr>
              <a:t> </a:t>
            </a:r>
            <a:r>
              <a:rPr lang="fr-FR" b="1" u="sng" dirty="0">
                <a:solidFill>
                  <a:schemeClr val="tx1"/>
                </a:solidFill>
              </a:rPr>
              <a:t>LA SECTION D’INVESTISSEMENT</a:t>
            </a:r>
            <a:br>
              <a:rPr lang="fr-FR" dirty="0"/>
            </a:br>
            <a:endParaRPr lang="fr-FR" dirty="0"/>
          </a:p>
        </p:txBody>
      </p:sp>
      <p:sp>
        <p:nvSpPr>
          <p:cNvPr id="3" name="Espace réservé du contenu 2">
            <a:extLst>
              <a:ext uri="{FF2B5EF4-FFF2-40B4-BE49-F238E27FC236}">
                <a16:creationId xmlns:a16="http://schemas.microsoft.com/office/drawing/2014/main" id="{742E81AD-407F-4169-8168-5C06C978EA3C}"/>
              </a:ext>
            </a:extLst>
          </p:cNvPr>
          <p:cNvSpPr>
            <a:spLocks noGrp="1"/>
          </p:cNvSpPr>
          <p:nvPr>
            <p:ph idx="1"/>
          </p:nvPr>
        </p:nvSpPr>
        <p:spPr>
          <a:xfrm>
            <a:off x="677333" y="2160589"/>
            <a:ext cx="9448799" cy="2075851"/>
          </a:xfrm>
        </p:spPr>
        <p:txBody>
          <a:bodyPr>
            <a:noAutofit/>
          </a:bodyPr>
          <a:lstStyle/>
          <a:p>
            <a:r>
              <a:rPr lang="fr-FR" sz="2000" dirty="0">
                <a:solidFill>
                  <a:schemeClr val="tx1"/>
                </a:solidFill>
              </a:rPr>
              <a:t>Elle s’établit à </a:t>
            </a:r>
            <a:r>
              <a:rPr lang="fr-FR" sz="2000" b="1" dirty="0">
                <a:solidFill>
                  <a:schemeClr val="tx1"/>
                </a:solidFill>
              </a:rPr>
              <a:t>1 809 433 € </a:t>
            </a:r>
            <a:r>
              <a:rPr lang="fr-FR" sz="2000" dirty="0">
                <a:solidFill>
                  <a:schemeClr val="tx1"/>
                </a:solidFill>
              </a:rPr>
              <a:t>s’équilibrant ainsi en recettes et en dépenses.</a:t>
            </a:r>
          </a:p>
          <a:p>
            <a:r>
              <a:rPr lang="fr-FR" sz="2000" dirty="0">
                <a:solidFill>
                  <a:schemeClr val="tx1"/>
                </a:solidFill>
              </a:rPr>
              <a:t>Les restes à réaliser 2023 s’établissent :</a:t>
            </a:r>
          </a:p>
          <a:p>
            <a:pPr lvl="1"/>
            <a:r>
              <a:rPr lang="fr-FR" sz="2000" dirty="0">
                <a:solidFill>
                  <a:schemeClr val="tx1"/>
                </a:solidFill>
              </a:rPr>
              <a:t>à hauteur de </a:t>
            </a:r>
            <a:r>
              <a:rPr lang="fr-FR" sz="2000" b="1" dirty="0">
                <a:solidFill>
                  <a:schemeClr val="tx1"/>
                </a:solidFill>
              </a:rPr>
              <a:t>170 692 euros </a:t>
            </a:r>
            <a:r>
              <a:rPr lang="fr-FR" sz="2000" dirty="0">
                <a:solidFill>
                  <a:schemeClr val="tx1"/>
                </a:solidFill>
              </a:rPr>
              <a:t>en dépenses, </a:t>
            </a:r>
          </a:p>
          <a:p>
            <a:pPr lvl="1"/>
            <a:r>
              <a:rPr lang="fr-FR" sz="2000" dirty="0">
                <a:solidFill>
                  <a:schemeClr val="tx1"/>
                </a:solidFill>
              </a:rPr>
              <a:t>et </a:t>
            </a:r>
            <a:r>
              <a:rPr lang="fr-FR" sz="2000" b="1">
                <a:solidFill>
                  <a:schemeClr val="tx1"/>
                </a:solidFill>
              </a:rPr>
              <a:t>387 345 </a:t>
            </a:r>
            <a:r>
              <a:rPr lang="fr-FR" sz="2000" b="1" dirty="0">
                <a:solidFill>
                  <a:schemeClr val="tx1"/>
                </a:solidFill>
              </a:rPr>
              <a:t>euros </a:t>
            </a:r>
            <a:r>
              <a:rPr lang="fr-FR" sz="2000" dirty="0">
                <a:solidFill>
                  <a:schemeClr val="tx1"/>
                </a:solidFill>
              </a:rPr>
              <a:t>en recettes.</a:t>
            </a:r>
          </a:p>
          <a:p>
            <a:r>
              <a:rPr lang="fr-FR" sz="2000" dirty="0">
                <a:solidFill>
                  <a:schemeClr val="tx1"/>
                </a:solidFill>
              </a:rPr>
              <a:t>Ils sont repris au Budget Primitif 2024.</a:t>
            </a:r>
          </a:p>
        </p:txBody>
      </p:sp>
    </p:spTree>
    <p:extLst>
      <p:ext uri="{BB962C8B-B14F-4D97-AF65-F5344CB8AC3E}">
        <p14:creationId xmlns:p14="http://schemas.microsoft.com/office/powerpoint/2010/main" val="18193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19C68F-0EBF-4AB5-AEBB-C5773114226A}"/>
              </a:ext>
            </a:extLst>
          </p:cNvPr>
          <p:cNvSpPr>
            <a:spLocks noGrp="1"/>
          </p:cNvSpPr>
          <p:nvPr>
            <p:ph type="title"/>
          </p:nvPr>
        </p:nvSpPr>
        <p:spPr>
          <a:xfrm>
            <a:off x="389466" y="337890"/>
            <a:ext cx="8596668" cy="728133"/>
          </a:xfrm>
        </p:spPr>
        <p:txBody>
          <a:bodyPr>
            <a:normAutofit fontScale="90000"/>
          </a:bodyPr>
          <a:lstStyle/>
          <a:p>
            <a:r>
              <a:rPr lang="fr-FR" b="1" u="sng" dirty="0">
                <a:solidFill>
                  <a:schemeClr val="tx1"/>
                </a:solidFill>
              </a:rPr>
              <a:t>Dépenses d’investissement</a:t>
            </a:r>
            <a:br>
              <a:rPr lang="fr-FR" dirty="0"/>
            </a:br>
            <a:endParaRPr lang="fr-FR" dirty="0"/>
          </a:p>
        </p:txBody>
      </p:sp>
      <p:graphicFrame>
        <p:nvGraphicFramePr>
          <p:cNvPr id="4" name="Espace réservé du contenu 3">
            <a:extLst>
              <a:ext uri="{FF2B5EF4-FFF2-40B4-BE49-F238E27FC236}">
                <a16:creationId xmlns:a16="http://schemas.microsoft.com/office/drawing/2014/main" id="{0FC45002-C55A-4974-98BE-89AE374A2C0F}"/>
              </a:ext>
            </a:extLst>
          </p:cNvPr>
          <p:cNvGraphicFramePr>
            <a:graphicFrameLocks noGrp="1"/>
          </p:cNvGraphicFramePr>
          <p:nvPr>
            <p:ph idx="1"/>
            <p:extLst>
              <p:ext uri="{D42A27DB-BD31-4B8C-83A1-F6EECF244321}">
                <p14:modId xmlns:p14="http://schemas.microsoft.com/office/powerpoint/2010/main" val="1076984786"/>
              </p:ext>
            </p:extLst>
          </p:nvPr>
        </p:nvGraphicFramePr>
        <p:xfrm>
          <a:off x="914400" y="1243513"/>
          <a:ext cx="7796324" cy="3362583"/>
        </p:xfrm>
        <a:graphic>
          <a:graphicData uri="http://schemas.openxmlformats.org/drawingml/2006/table">
            <a:tbl>
              <a:tblPr firstRow="1" firstCol="1" bandRow="1">
                <a:tableStyleId>{5C22544A-7EE6-4342-B048-85BDC9FD1C3A}</a:tableStyleId>
              </a:tblPr>
              <a:tblGrid>
                <a:gridCol w="5205651">
                  <a:extLst>
                    <a:ext uri="{9D8B030D-6E8A-4147-A177-3AD203B41FA5}">
                      <a16:colId xmlns:a16="http://schemas.microsoft.com/office/drawing/2014/main" val="72439731"/>
                    </a:ext>
                  </a:extLst>
                </a:gridCol>
                <a:gridCol w="2590673">
                  <a:extLst>
                    <a:ext uri="{9D8B030D-6E8A-4147-A177-3AD203B41FA5}">
                      <a16:colId xmlns:a16="http://schemas.microsoft.com/office/drawing/2014/main" val="1304644461"/>
                    </a:ext>
                  </a:extLst>
                </a:gridCol>
              </a:tblGrid>
              <a:tr h="418715">
                <a:tc>
                  <a:txBody>
                    <a:bodyPr/>
                    <a:lstStyle/>
                    <a:p>
                      <a:pPr algn="just">
                        <a:spcAft>
                          <a:spcPts val="0"/>
                        </a:spcAft>
                      </a:pPr>
                      <a:r>
                        <a:rPr lang="fr-FR" sz="2000" dirty="0">
                          <a:solidFill>
                            <a:schemeClr val="tx1"/>
                          </a:solidFill>
                          <a:effectLst/>
                        </a:rPr>
                        <a:t>Immobilisations corporelles (terrains nus)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b="0" dirty="0">
                          <a:solidFill>
                            <a:schemeClr val="tx1"/>
                          </a:solidFill>
                          <a:effectLst/>
                        </a:rPr>
                        <a:t>5 500€</a:t>
                      </a:r>
                      <a:endParaRPr lang="fr-FR"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8561939"/>
                  </a:ext>
                </a:extLst>
              </a:tr>
              <a:tr h="418715">
                <a:tc>
                  <a:txBody>
                    <a:bodyPr/>
                    <a:lstStyle/>
                    <a:p>
                      <a:pPr algn="just">
                        <a:spcAft>
                          <a:spcPts val="0"/>
                        </a:spcAft>
                      </a:pPr>
                      <a:r>
                        <a:rPr lang="fr-FR" sz="2000" dirty="0">
                          <a:solidFill>
                            <a:schemeClr val="tx1"/>
                          </a:solidFill>
                          <a:effectLst/>
                        </a:rPr>
                        <a:t>Total opérations équipement</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1 043 950€</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0494859"/>
                  </a:ext>
                </a:extLst>
              </a:tr>
              <a:tr h="418715">
                <a:tc>
                  <a:txBody>
                    <a:bodyPr/>
                    <a:lstStyle/>
                    <a:p>
                      <a:pPr algn="r">
                        <a:spcAft>
                          <a:spcPts val="0"/>
                        </a:spcAft>
                      </a:pPr>
                      <a:r>
                        <a:rPr lang="fr-FR" sz="2000" dirty="0">
                          <a:solidFill>
                            <a:schemeClr val="tx1"/>
                          </a:solidFill>
                          <a:effectLst/>
                        </a:rPr>
                        <a:t>Total dépenses d’équipement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1 049 450€</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2873771"/>
                  </a:ext>
                </a:extLst>
              </a:tr>
              <a:tr h="431578">
                <a:tc>
                  <a:txBody>
                    <a:bodyPr/>
                    <a:lstStyle/>
                    <a:p>
                      <a:pPr algn="just">
                        <a:spcAft>
                          <a:spcPts val="0"/>
                        </a:spcAft>
                      </a:pPr>
                      <a:r>
                        <a:rPr lang="fr-FR" sz="2000" dirty="0">
                          <a:solidFill>
                            <a:schemeClr val="tx1"/>
                          </a:solidFill>
                          <a:effectLst/>
                        </a:rPr>
                        <a:t>Total dépenses financières</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150 200€</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2995901"/>
                  </a:ext>
                </a:extLst>
              </a:tr>
              <a:tr h="418715">
                <a:tc>
                  <a:txBody>
                    <a:bodyPr/>
                    <a:lstStyle/>
                    <a:p>
                      <a:pPr algn="r">
                        <a:spcAft>
                          <a:spcPts val="0"/>
                        </a:spcAft>
                      </a:pPr>
                      <a:r>
                        <a:rPr lang="fr-FR" sz="2000" dirty="0">
                          <a:solidFill>
                            <a:schemeClr val="tx1"/>
                          </a:solidFill>
                          <a:effectLst/>
                        </a:rPr>
                        <a:t>Total dépenses réelles d’investissement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1 199 650€</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3561074"/>
                  </a:ext>
                </a:extLst>
              </a:tr>
              <a:tr h="418715">
                <a:tc>
                  <a:txBody>
                    <a:bodyPr/>
                    <a:lstStyle/>
                    <a:p>
                      <a:pPr algn="just">
                        <a:spcAft>
                          <a:spcPts val="0"/>
                        </a:spcAft>
                      </a:pPr>
                      <a:r>
                        <a:rPr lang="fr-FR" sz="2000" dirty="0">
                          <a:solidFill>
                            <a:schemeClr val="tx1"/>
                          </a:solidFill>
                          <a:effectLst/>
                        </a:rPr>
                        <a:t>Restes à Réaliser - Dépens</a:t>
                      </a:r>
                      <a:r>
                        <a:rPr lang="fr-FR" sz="2000" dirty="0">
                          <a:solidFill>
                            <a:schemeClr val="tx1"/>
                          </a:solidFill>
                          <a:effectLst/>
                          <a:latin typeface="+mn-lt"/>
                          <a:ea typeface="Calibri" panose="020F0502020204030204" pitchFamily="34" charset="0"/>
                          <a:cs typeface="Times New Roman" panose="02020603050405020304" pitchFamily="18" charset="0"/>
                        </a:rPr>
                        <a:t>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170 692€</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5139717"/>
                  </a:ext>
                </a:extLst>
              </a:tr>
              <a:tr h="418715">
                <a:tc>
                  <a:txBody>
                    <a:bodyPr/>
                    <a:lstStyle/>
                    <a:p>
                      <a:pPr algn="l">
                        <a:spcAft>
                          <a:spcPts val="0"/>
                        </a:spcAft>
                      </a:pPr>
                      <a:r>
                        <a:rPr lang="fr-FR" sz="2000" dirty="0">
                          <a:solidFill>
                            <a:schemeClr val="tx1"/>
                          </a:solidFill>
                          <a:effectLst/>
                          <a:latin typeface="+mn-lt"/>
                          <a:ea typeface="Calibri" panose="020F0502020204030204" pitchFamily="34" charset="0"/>
                          <a:cs typeface="Times New Roman" panose="02020603050405020304" pitchFamily="18" charset="0"/>
                        </a:rPr>
                        <a:t>001 – Déficit reporté</a:t>
                      </a:r>
                    </a:p>
                  </a:txBody>
                  <a:tcPr marL="68580" marR="68580" marT="0" marB="0" anchor="ctr"/>
                </a:tc>
                <a:tc>
                  <a:txBody>
                    <a:bodyPr/>
                    <a:lstStyle/>
                    <a:p>
                      <a:pPr algn="ctr">
                        <a:spcAft>
                          <a:spcPts val="0"/>
                        </a:spcAft>
                      </a:pPr>
                      <a:r>
                        <a:rPr lang="fr-FR" sz="2000" b="0" dirty="0">
                          <a:solidFill>
                            <a:schemeClr val="tx1"/>
                          </a:solidFill>
                          <a:effectLst/>
                          <a:latin typeface="+mn-lt"/>
                          <a:ea typeface="Calibri" panose="020F0502020204030204" pitchFamily="34" charset="0"/>
                          <a:cs typeface="Times New Roman" panose="02020603050405020304" pitchFamily="18" charset="0"/>
                        </a:rPr>
                        <a:t>439 091€</a:t>
                      </a:r>
                    </a:p>
                  </a:txBody>
                  <a:tcPr marL="68580" marR="68580" marT="0" marB="0" anchor="ctr"/>
                </a:tc>
                <a:extLst>
                  <a:ext uri="{0D108BD9-81ED-4DB2-BD59-A6C34878D82A}">
                    <a16:rowId xmlns:a16="http://schemas.microsoft.com/office/drawing/2014/main" val="1012562680"/>
                  </a:ext>
                </a:extLst>
              </a:tr>
              <a:tr h="418715">
                <a:tc>
                  <a:txBody>
                    <a:bodyPr/>
                    <a:lstStyle/>
                    <a:p>
                      <a:pPr algn="r">
                        <a:spcAft>
                          <a:spcPts val="0"/>
                        </a:spcAft>
                      </a:pPr>
                      <a:r>
                        <a:rPr lang="fr-FR" sz="2000" dirty="0">
                          <a:solidFill>
                            <a:schemeClr val="tx1"/>
                          </a:solidFill>
                          <a:effectLst/>
                        </a:rPr>
                        <a:t>TOTAL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2000" dirty="0">
                          <a:solidFill>
                            <a:schemeClr val="tx1"/>
                          </a:solidFill>
                          <a:effectLst/>
                        </a:rPr>
                        <a:t>1 809 433€</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72018821"/>
                  </a:ext>
                </a:extLst>
              </a:tr>
            </a:tbl>
          </a:graphicData>
        </a:graphic>
      </p:graphicFrame>
    </p:spTree>
    <p:extLst>
      <p:ext uri="{BB962C8B-B14F-4D97-AF65-F5344CB8AC3E}">
        <p14:creationId xmlns:p14="http://schemas.microsoft.com/office/powerpoint/2010/main" val="2972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A5AF4C-1650-4015-AA3A-C864F1E0CDA2}"/>
              </a:ext>
            </a:extLst>
          </p:cNvPr>
          <p:cNvSpPr>
            <a:spLocks noGrp="1"/>
          </p:cNvSpPr>
          <p:nvPr>
            <p:ph type="title"/>
          </p:nvPr>
        </p:nvSpPr>
        <p:spPr>
          <a:xfrm>
            <a:off x="321733" y="124448"/>
            <a:ext cx="11650134" cy="857685"/>
          </a:xfrm>
        </p:spPr>
        <p:txBody>
          <a:bodyPr>
            <a:normAutofit fontScale="90000"/>
          </a:bodyPr>
          <a:lstStyle/>
          <a:p>
            <a:r>
              <a:rPr lang="fr-FR" u="sng" dirty="0">
                <a:solidFill>
                  <a:schemeClr val="tx1"/>
                </a:solidFill>
              </a:rPr>
              <a:t>Principales opérations d’investissement prévues au BP 2024 :</a:t>
            </a:r>
            <a:br>
              <a:rPr lang="fr-FR" dirty="0"/>
            </a:br>
            <a:endParaRPr lang="fr-FR" dirty="0"/>
          </a:p>
        </p:txBody>
      </p:sp>
      <p:graphicFrame>
        <p:nvGraphicFramePr>
          <p:cNvPr id="5" name="Espace réservé du contenu 4">
            <a:extLst>
              <a:ext uri="{FF2B5EF4-FFF2-40B4-BE49-F238E27FC236}">
                <a16:creationId xmlns:a16="http://schemas.microsoft.com/office/drawing/2014/main" id="{92DEAB25-A933-41A7-AD83-754FEBF2FAC6}"/>
              </a:ext>
            </a:extLst>
          </p:cNvPr>
          <p:cNvGraphicFramePr>
            <a:graphicFrameLocks noGrp="1"/>
          </p:cNvGraphicFramePr>
          <p:nvPr>
            <p:ph idx="1"/>
            <p:extLst>
              <p:ext uri="{D42A27DB-BD31-4B8C-83A1-F6EECF244321}">
                <p14:modId xmlns:p14="http://schemas.microsoft.com/office/powerpoint/2010/main" val="4270767656"/>
              </p:ext>
            </p:extLst>
          </p:nvPr>
        </p:nvGraphicFramePr>
        <p:xfrm>
          <a:off x="603744" y="1382291"/>
          <a:ext cx="9289875" cy="4093418"/>
        </p:xfrm>
        <a:graphic>
          <a:graphicData uri="http://schemas.openxmlformats.org/drawingml/2006/table">
            <a:tbl>
              <a:tblPr firstRow="1" firstCol="1" bandRow="1">
                <a:tableStyleId>{5C22544A-7EE6-4342-B048-85BDC9FD1C3A}</a:tableStyleId>
              </a:tblPr>
              <a:tblGrid>
                <a:gridCol w="7815813">
                  <a:extLst>
                    <a:ext uri="{9D8B030D-6E8A-4147-A177-3AD203B41FA5}">
                      <a16:colId xmlns:a16="http://schemas.microsoft.com/office/drawing/2014/main" val="4142749382"/>
                    </a:ext>
                  </a:extLst>
                </a:gridCol>
                <a:gridCol w="1474062">
                  <a:extLst>
                    <a:ext uri="{9D8B030D-6E8A-4147-A177-3AD203B41FA5}">
                      <a16:colId xmlns:a16="http://schemas.microsoft.com/office/drawing/2014/main" val="4108353533"/>
                    </a:ext>
                  </a:extLst>
                </a:gridCol>
              </a:tblGrid>
              <a:tr h="729087">
                <a:tc>
                  <a:txBody>
                    <a:bodyPr/>
                    <a:lstStyle/>
                    <a:p>
                      <a:pPr algn="l">
                        <a:spcAft>
                          <a:spcPts val="0"/>
                        </a:spcAft>
                      </a:pPr>
                      <a:r>
                        <a:rPr lang="fr-FR" sz="2000" dirty="0">
                          <a:solidFill>
                            <a:schemeClr val="tx1"/>
                          </a:solidFill>
                          <a:effectLst/>
                        </a:rPr>
                        <a:t>Matériels :</a:t>
                      </a:r>
                    </a:p>
                    <a:p>
                      <a:pPr algn="l">
                        <a:spcAft>
                          <a:spcPts val="0"/>
                        </a:spcAft>
                      </a:pPr>
                      <a:r>
                        <a:rPr lang="fr-FR" sz="2000" dirty="0">
                          <a:solidFill>
                            <a:schemeClr val="tx1"/>
                          </a:solidFill>
                          <a:effectLst/>
                        </a:rPr>
                        <a:t>Matériels service technique, mobilier urbain et école, panneaux signalétique, ...  </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b="0" dirty="0">
                          <a:solidFill>
                            <a:schemeClr val="tx1"/>
                          </a:solidFill>
                          <a:effectLst/>
                          <a:latin typeface="+mn-lt"/>
                        </a:rPr>
                        <a:t>  100 775€</a:t>
                      </a:r>
                      <a:endParaRPr lang="fr-FR" sz="20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6554687"/>
                  </a:ext>
                </a:extLst>
              </a:tr>
              <a:tr h="398255">
                <a:tc>
                  <a:txBody>
                    <a:bodyPr/>
                    <a:lstStyle/>
                    <a:p>
                      <a:pPr algn="l">
                        <a:spcAft>
                          <a:spcPts val="0"/>
                        </a:spcAft>
                      </a:pPr>
                      <a:r>
                        <a:rPr lang="fr-FR" sz="2000" dirty="0">
                          <a:solidFill>
                            <a:schemeClr val="tx1"/>
                          </a:solidFill>
                          <a:effectLst/>
                        </a:rPr>
                        <a:t>Travaux et études d’aménagement bâtiments communaux Maison de santé</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    424 345€</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1053603"/>
                  </a:ext>
                </a:extLst>
              </a:tr>
              <a:tr h="383031">
                <a:tc>
                  <a:txBody>
                    <a:bodyPr/>
                    <a:lstStyle/>
                    <a:p>
                      <a:pPr algn="l">
                        <a:spcAft>
                          <a:spcPts val="0"/>
                        </a:spcAft>
                      </a:pPr>
                      <a:r>
                        <a:rPr lang="fr-FR" sz="2000" dirty="0">
                          <a:solidFill>
                            <a:schemeClr val="tx1"/>
                          </a:solidFill>
                          <a:effectLst/>
                        </a:rPr>
                        <a:t>Extension et remplacement du réseau électrique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    85 038€</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7103826"/>
                  </a:ext>
                </a:extLst>
              </a:tr>
              <a:tr h="704044">
                <a:tc>
                  <a:txBody>
                    <a:bodyPr/>
                    <a:lstStyle/>
                    <a:p>
                      <a:pPr algn="l">
                        <a:spcAft>
                          <a:spcPts val="0"/>
                        </a:spcAft>
                      </a:pPr>
                      <a:r>
                        <a:rPr lang="fr-FR" sz="2000" dirty="0">
                          <a:solidFill>
                            <a:schemeClr val="tx1"/>
                          </a:solidFill>
                          <a:effectLst/>
                        </a:rPr>
                        <a:t>Travaux de voirie :</a:t>
                      </a:r>
                    </a:p>
                    <a:p>
                      <a:pPr algn="l">
                        <a:spcAft>
                          <a:spcPts val="0"/>
                        </a:spcAft>
                      </a:pPr>
                      <a:r>
                        <a:rPr lang="fr-FR" sz="2000" dirty="0" err="1">
                          <a:solidFill>
                            <a:schemeClr val="tx1"/>
                          </a:solidFill>
                          <a:effectLst/>
                        </a:rPr>
                        <a:t>Amarynes</a:t>
                      </a:r>
                      <a:r>
                        <a:rPr lang="fr-FR" sz="2000" dirty="0">
                          <a:solidFill>
                            <a:schemeClr val="tx1"/>
                          </a:solidFill>
                          <a:effectLst/>
                        </a:rPr>
                        <a:t>, Espace citoyens, Aménagement Ile </a:t>
                      </a:r>
                      <a:r>
                        <a:rPr lang="fr-FR" sz="2000" dirty="0" err="1">
                          <a:solidFill>
                            <a:schemeClr val="tx1"/>
                          </a:solidFill>
                          <a:effectLst/>
                        </a:rPr>
                        <a:t>Blaud</a:t>
                      </a:r>
                      <a:r>
                        <a:rPr lang="fr-FR" sz="2000" dirty="0">
                          <a:solidFill>
                            <a:schemeClr val="tx1"/>
                          </a:solidFill>
                          <a:effectLst/>
                        </a:rPr>
                        <a:t>,…</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  225 063€</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5384511"/>
                  </a:ext>
                </a:extLst>
              </a:tr>
              <a:tr h="686191">
                <a:tc>
                  <a:txBody>
                    <a:bodyPr/>
                    <a:lstStyle/>
                    <a:p>
                      <a:pPr algn="l">
                        <a:spcAft>
                          <a:spcPts val="0"/>
                        </a:spcAft>
                      </a:pPr>
                      <a:r>
                        <a:rPr lang="fr-FR" sz="2000" dirty="0">
                          <a:solidFill>
                            <a:schemeClr val="tx1"/>
                          </a:solidFill>
                          <a:effectLst/>
                        </a:rPr>
                        <a:t>Espace Citoyens :</a:t>
                      </a:r>
                    </a:p>
                    <a:p>
                      <a:pPr algn="l">
                        <a:spcAft>
                          <a:spcPts val="0"/>
                        </a:spcAft>
                      </a:pPr>
                      <a:r>
                        <a:rPr lang="fr-FR" sz="2000" dirty="0">
                          <a:solidFill>
                            <a:schemeClr val="tx1"/>
                          </a:solidFill>
                          <a:effectLst/>
                        </a:rPr>
                        <a:t>RAR N-1 (84 986€) + Proposition 2024 (60 000€)</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ea typeface="Calibri" panose="020F0502020204030204" pitchFamily="34" charset="0"/>
                          <a:cs typeface="Times New Roman" panose="02020603050405020304" pitchFamily="18" charset="0"/>
                        </a:rPr>
                        <a:t>144 986€</a:t>
                      </a:r>
                    </a:p>
                  </a:txBody>
                  <a:tcPr marL="68580" marR="68580" marT="0" marB="0" anchor="ctr"/>
                </a:tc>
                <a:extLst>
                  <a:ext uri="{0D108BD9-81ED-4DB2-BD59-A6C34878D82A}">
                    <a16:rowId xmlns:a16="http://schemas.microsoft.com/office/drawing/2014/main" val="3470479188"/>
                  </a:ext>
                </a:extLst>
              </a:tr>
              <a:tr h="3980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schemeClr val="tx1"/>
                          </a:solidFill>
                          <a:effectLst/>
                        </a:rPr>
                        <a:t>Aménagement place de l’Eglise</a:t>
                      </a:r>
                      <a:endParaRPr lang="fr-F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2000" dirty="0">
                          <a:solidFill>
                            <a:schemeClr val="tx1"/>
                          </a:solidFill>
                          <a:effectLst/>
                          <a:latin typeface="+mn-lt"/>
                        </a:rPr>
                        <a:t>   171 770€</a:t>
                      </a:r>
                    </a:p>
                  </a:txBody>
                  <a:tcPr marL="68580" marR="68580" marT="0" marB="0" anchor="ctr"/>
                </a:tc>
                <a:extLst>
                  <a:ext uri="{0D108BD9-81ED-4DB2-BD59-A6C34878D82A}">
                    <a16:rowId xmlns:a16="http://schemas.microsoft.com/office/drawing/2014/main" val="2900318469"/>
                  </a:ext>
                </a:extLst>
              </a:tr>
              <a:tr h="3980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schemeClr val="tx1"/>
                          </a:solidFill>
                          <a:effectLst/>
                        </a:rPr>
                        <a:t>Equipements sportifs : Tennis (RAR N-1), aire de jeux, tatamis</a:t>
                      </a:r>
                    </a:p>
                  </a:txBody>
                  <a:tcPr marL="68580" marR="68580" marT="0" marB="0" anchor="ct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2000" dirty="0">
                          <a:solidFill>
                            <a:schemeClr val="tx1"/>
                          </a:solidFill>
                          <a:effectLst/>
                          <a:latin typeface="+mn-lt"/>
                        </a:rPr>
                        <a:t>55 105€</a:t>
                      </a:r>
                    </a:p>
                  </a:txBody>
                  <a:tcPr marL="68580" marR="68580" marT="0" marB="0" anchor="ctr"/>
                </a:tc>
                <a:extLst>
                  <a:ext uri="{0D108BD9-81ED-4DB2-BD59-A6C34878D82A}">
                    <a16:rowId xmlns:a16="http://schemas.microsoft.com/office/drawing/2014/main" val="3720226459"/>
                  </a:ext>
                </a:extLst>
              </a:tr>
            </a:tbl>
          </a:graphicData>
        </a:graphic>
      </p:graphicFrame>
    </p:spTree>
    <p:extLst>
      <p:ext uri="{BB962C8B-B14F-4D97-AF65-F5344CB8AC3E}">
        <p14:creationId xmlns:p14="http://schemas.microsoft.com/office/powerpoint/2010/main" val="235252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52661-24B3-4AF3-9BBD-33F836D5C3E9}"/>
              </a:ext>
            </a:extLst>
          </p:cNvPr>
          <p:cNvSpPr>
            <a:spLocks noGrp="1"/>
          </p:cNvSpPr>
          <p:nvPr>
            <p:ph type="title"/>
          </p:nvPr>
        </p:nvSpPr>
        <p:spPr>
          <a:xfrm>
            <a:off x="446325" y="374352"/>
            <a:ext cx="8596668" cy="660400"/>
          </a:xfrm>
        </p:spPr>
        <p:txBody>
          <a:bodyPr>
            <a:normAutofit fontScale="90000"/>
          </a:bodyPr>
          <a:lstStyle/>
          <a:p>
            <a:r>
              <a:rPr lang="fr-FR" b="1" u="sng" dirty="0">
                <a:solidFill>
                  <a:schemeClr val="tx1"/>
                </a:solidFill>
              </a:rPr>
              <a:t>Recettes d’investissement</a:t>
            </a:r>
            <a:br>
              <a:rPr lang="fr-FR" dirty="0"/>
            </a:br>
            <a:endParaRPr lang="fr-FR" dirty="0"/>
          </a:p>
        </p:txBody>
      </p:sp>
      <p:graphicFrame>
        <p:nvGraphicFramePr>
          <p:cNvPr id="4" name="Espace réservé du contenu 3">
            <a:extLst>
              <a:ext uri="{FF2B5EF4-FFF2-40B4-BE49-F238E27FC236}">
                <a16:creationId xmlns:a16="http://schemas.microsoft.com/office/drawing/2014/main" id="{E71B063D-9951-4D43-9A30-DEA044295538}"/>
              </a:ext>
            </a:extLst>
          </p:cNvPr>
          <p:cNvGraphicFramePr>
            <a:graphicFrameLocks noGrp="1"/>
          </p:cNvGraphicFramePr>
          <p:nvPr>
            <p:ph idx="1"/>
            <p:extLst>
              <p:ext uri="{D42A27DB-BD31-4B8C-83A1-F6EECF244321}">
                <p14:modId xmlns:p14="http://schemas.microsoft.com/office/powerpoint/2010/main" val="1228913061"/>
              </p:ext>
            </p:extLst>
          </p:nvPr>
        </p:nvGraphicFramePr>
        <p:xfrm>
          <a:off x="588628" y="1285691"/>
          <a:ext cx="8596667" cy="3388387"/>
        </p:xfrm>
        <a:graphic>
          <a:graphicData uri="http://schemas.openxmlformats.org/drawingml/2006/table">
            <a:tbl>
              <a:tblPr firstRow="1" firstCol="1" bandRow="1">
                <a:tableStyleId>{5C22544A-7EE6-4342-B048-85BDC9FD1C3A}</a:tableStyleId>
              </a:tblPr>
              <a:tblGrid>
                <a:gridCol w="6986188">
                  <a:extLst>
                    <a:ext uri="{9D8B030D-6E8A-4147-A177-3AD203B41FA5}">
                      <a16:colId xmlns:a16="http://schemas.microsoft.com/office/drawing/2014/main" val="1892007223"/>
                    </a:ext>
                  </a:extLst>
                </a:gridCol>
                <a:gridCol w="1610479">
                  <a:extLst>
                    <a:ext uri="{9D8B030D-6E8A-4147-A177-3AD203B41FA5}">
                      <a16:colId xmlns:a16="http://schemas.microsoft.com/office/drawing/2014/main" val="1365159538"/>
                    </a:ext>
                  </a:extLst>
                </a:gridCol>
              </a:tblGrid>
              <a:tr h="439700">
                <a:tc>
                  <a:txBody>
                    <a:bodyPr/>
                    <a:lstStyle/>
                    <a:p>
                      <a:pPr algn="l">
                        <a:spcAft>
                          <a:spcPts val="0"/>
                        </a:spcAft>
                      </a:pPr>
                      <a:r>
                        <a:rPr lang="fr-FR" sz="2000" dirty="0">
                          <a:solidFill>
                            <a:schemeClr val="tx1"/>
                          </a:solidFill>
                          <a:effectLst/>
                          <a:latin typeface="+mn-lt"/>
                        </a:rPr>
                        <a:t>Chap. 13 - Subventions d’investissement</a:t>
                      </a:r>
                    </a:p>
                  </a:txBody>
                  <a:tcPr marL="68580" marR="68580" marT="0" marB="0" anchor="ctr"/>
                </a:tc>
                <a:tc>
                  <a:txBody>
                    <a:bodyPr/>
                    <a:lstStyle/>
                    <a:p>
                      <a:pPr algn="r">
                        <a:spcAft>
                          <a:spcPts val="0"/>
                        </a:spcAft>
                      </a:pPr>
                      <a:r>
                        <a:rPr lang="fr-FR" sz="2000" b="0" dirty="0">
                          <a:solidFill>
                            <a:schemeClr val="tx1"/>
                          </a:solidFill>
                          <a:effectLst/>
                          <a:latin typeface="+mn-lt"/>
                        </a:rPr>
                        <a:t>246 000€</a:t>
                      </a:r>
                    </a:p>
                  </a:txBody>
                  <a:tcPr marL="68580" marR="68580" marT="0" marB="0" anchor="ctr"/>
                </a:tc>
                <a:extLst>
                  <a:ext uri="{0D108BD9-81ED-4DB2-BD59-A6C34878D82A}">
                    <a16:rowId xmlns:a16="http://schemas.microsoft.com/office/drawing/2014/main" val="1010312193"/>
                  </a:ext>
                </a:extLst>
              </a:tr>
              <a:tr h="364215">
                <a:tc>
                  <a:txBody>
                    <a:bodyPr/>
                    <a:lstStyle/>
                    <a:p>
                      <a:pPr algn="r">
                        <a:spcAft>
                          <a:spcPts val="0"/>
                        </a:spcAft>
                      </a:pPr>
                      <a:r>
                        <a:rPr lang="fr-FR" sz="2000" dirty="0">
                          <a:solidFill>
                            <a:schemeClr val="tx1"/>
                          </a:solidFill>
                          <a:effectLst/>
                          <a:latin typeface="+mn-lt"/>
                        </a:rPr>
                        <a:t>Total recettes équipement =</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b="1" dirty="0">
                          <a:solidFill>
                            <a:schemeClr val="tx1"/>
                          </a:solidFill>
                          <a:effectLst/>
                          <a:latin typeface="+mn-lt"/>
                        </a:rPr>
                        <a:t>246 000€</a:t>
                      </a:r>
                    </a:p>
                  </a:txBody>
                  <a:tcPr marL="68580" marR="68580" marT="0" marB="0" anchor="ctr"/>
                </a:tc>
                <a:extLst>
                  <a:ext uri="{0D108BD9-81ED-4DB2-BD59-A6C34878D82A}">
                    <a16:rowId xmlns:a16="http://schemas.microsoft.com/office/drawing/2014/main" val="418451210"/>
                  </a:ext>
                </a:extLst>
              </a:tr>
              <a:tr h="364215">
                <a:tc>
                  <a:txBody>
                    <a:bodyPr/>
                    <a:lstStyle/>
                    <a:p>
                      <a:pPr algn="l">
                        <a:spcAft>
                          <a:spcPts val="0"/>
                        </a:spcAft>
                      </a:pPr>
                      <a:r>
                        <a:rPr lang="fr-FR" sz="2000" dirty="0">
                          <a:solidFill>
                            <a:schemeClr val="tx1"/>
                          </a:solidFill>
                          <a:effectLst/>
                          <a:latin typeface="+mn-lt"/>
                        </a:rPr>
                        <a:t>Chap. 10 - FCTVA et taxe urbanisme</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 243 650€</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4036584"/>
                  </a:ext>
                </a:extLst>
              </a:tr>
              <a:tr h="397066">
                <a:tc>
                  <a:txBody>
                    <a:bodyPr/>
                    <a:lstStyle/>
                    <a:p>
                      <a:pPr algn="l">
                        <a:spcAft>
                          <a:spcPts val="0"/>
                        </a:spcAft>
                      </a:pPr>
                      <a:r>
                        <a:rPr lang="fr-FR" sz="2000" dirty="0">
                          <a:solidFill>
                            <a:schemeClr val="tx1"/>
                          </a:solidFill>
                          <a:effectLst/>
                          <a:latin typeface="+mn-lt"/>
                        </a:rPr>
                        <a:t>Chap. 1068 – Excédent de fonctionnement capitalisé</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 222 438€</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0105472"/>
                  </a:ext>
                </a:extLst>
              </a:tr>
              <a:tr h="364215">
                <a:tc>
                  <a:txBody>
                    <a:bodyPr/>
                    <a:lstStyle/>
                    <a:p>
                      <a:pPr algn="r">
                        <a:spcAft>
                          <a:spcPts val="0"/>
                        </a:spcAft>
                      </a:pPr>
                      <a:r>
                        <a:rPr lang="fr-FR" sz="2000" dirty="0">
                          <a:solidFill>
                            <a:schemeClr val="tx1"/>
                          </a:solidFill>
                          <a:effectLst/>
                          <a:latin typeface="+mn-lt"/>
                        </a:rPr>
                        <a:t>Total des recettes financières =</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b="1" dirty="0">
                          <a:solidFill>
                            <a:schemeClr val="tx1"/>
                          </a:solidFill>
                          <a:effectLst/>
                          <a:latin typeface="+mn-lt"/>
                        </a:rPr>
                        <a:t>466 088€</a:t>
                      </a:r>
                      <a:endParaRPr lang="fr-FR"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9010109"/>
                  </a:ext>
                </a:extLst>
              </a:tr>
              <a:tr h="364215">
                <a:tc>
                  <a:txBody>
                    <a:bodyPr/>
                    <a:lstStyle/>
                    <a:p>
                      <a:pPr algn="l">
                        <a:spcAft>
                          <a:spcPts val="0"/>
                        </a:spcAft>
                      </a:pPr>
                      <a:r>
                        <a:rPr lang="fr-FR" sz="2000" dirty="0">
                          <a:solidFill>
                            <a:schemeClr val="tx1"/>
                          </a:solidFill>
                          <a:effectLst/>
                          <a:latin typeface="+mn-lt"/>
                        </a:rPr>
                        <a:t>Chap. 021 - Virement section fonctionnement</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690 000€</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55647586"/>
                  </a:ext>
                </a:extLst>
              </a:tr>
              <a:tr h="366331">
                <a:tc>
                  <a:txBody>
                    <a:bodyPr/>
                    <a:lstStyle/>
                    <a:p>
                      <a:pPr algn="l">
                        <a:spcAft>
                          <a:spcPts val="0"/>
                        </a:spcAft>
                      </a:pPr>
                      <a:r>
                        <a:rPr lang="fr-FR" sz="2000" dirty="0">
                          <a:solidFill>
                            <a:schemeClr val="tx1"/>
                          </a:solidFill>
                          <a:effectLst/>
                          <a:latin typeface="+mn-lt"/>
                        </a:rPr>
                        <a:t>Chap. 040 - Opération ordre transfert entre section</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dirty="0">
                          <a:solidFill>
                            <a:schemeClr val="tx1"/>
                          </a:solidFill>
                          <a:effectLst/>
                          <a:latin typeface="+mn-lt"/>
                        </a:rPr>
                        <a:t>20 000€ </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8474223"/>
                  </a:ext>
                </a:extLst>
              </a:tr>
              <a:tr h="364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dirty="0">
                          <a:solidFill>
                            <a:schemeClr val="tx1"/>
                          </a:solidFill>
                          <a:effectLst/>
                          <a:latin typeface="+mn-lt"/>
                        </a:rPr>
                        <a:t>Restes à Réaliser </a:t>
                      </a:r>
                      <a:r>
                        <a:rPr lang="fr-FR" sz="2000" dirty="0">
                          <a:solidFill>
                            <a:schemeClr val="tx1"/>
                          </a:solidFill>
                          <a:effectLst/>
                          <a:latin typeface="+mn-lt"/>
                          <a:ea typeface="Calibri" panose="020F0502020204030204" pitchFamily="34" charset="0"/>
                          <a:cs typeface="Times New Roman" panose="02020603050405020304" pitchFamily="18" charset="0"/>
                        </a:rPr>
                        <a:t>- Recette</a:t>
                      </a:r>
                    </a:p>
                  </a:txBody>
                  <a:tcPr marL="68580" marR="68580" marT="0" marB="0" anchor="ctr"/>
                </a:tc>
                <a:tc>
                  <a:txBody>
                    <a:bodyPr/>
                    <a:lstStyle/>
                    <a:p>
                      <a:pPr algn="r">
                        <a:spcAft>
                          <a:spcPts val="0"/>
                        </a:spcAft>
                      </a:pPr>
                      <a:r>
                        <a:rPr lang="fr-FR" sz="2000" b="0" dirty="0">
                          <a:solidFill>
                            <a:schemeClr val="tx1"/>
                          </a:solidFill>
                          <a:effectLst/>
                          <a:latin typeface="+mn-lt"/>
                          <a:ea typeface="Calibri" panose="020F0502020204030204" pitchFamily="34" charset="0"/>
                          <a:cs typeface="Times New Roman" panose="02020603050405020304" pitchFamily="18" charset="0"/>
                        </a:rPr>
                        <a:t>387 345€</a:t>
                      </a:r>
                    </a:p>
                  </a:txBody>
                  <a:tcPr marL="68580" marR="68580" marT="0" marB="0" anchor="ctr"/>
                </a:tc>
                <a:extLst>
                  <a:ext uri="{0D108BD9-81ED-4DB2-BD59-A6C34878D82A}">
                    <a16:rowId xmlns:a16="http://schemas.microsoft.com/office/drawing/2014/main" val="1939000748"/>
                  </a:ext>
                </a:extLst>
              </a:tr>
              <a:tr h="364215">
                <a:tc>
                  <a:txBody>
                    <a:bodyPr/>
                    <a:lstStyle/>
                    <a:p>
                      <a:pPr algn="r">
                        <a:spcAft>
                          <a:spcPts val="0"/>
                        </a:spcAft>
                      </a:pPr>
                      <a:r>
                        <a:rPr lang="fr-FR" sz="2000" dirty="0">
                          <a:solidFill>
                            <a:schemeClr val="tx1"/>
                          </a:solidFill>
                          <a:effectLst/>
                          <a:latin typeface="+mn-lt"/>
                        </a:rPr>
                        <a:t>TOTAL =</a:t>
                      </a:r>
                      <a:endParaRPr lang="fr-FR"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fr-FR" sz="2000" b="1" dirty="0">
                          <a:solidFill>
                            <a:schemeClr val="tx1"/>
                          </a:solidFill>
                          <a:effectLst/>
                          <a:latin typeface="+mn-lt"/>
                        </a:rPr>
                        <a:t>1 809 433€</a:t>
                      </a:r>
                      <a:endParaRPr lang="fr-FR" sz="20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759848"/>
                  </a:ext>
                </a:extLst>
              </a:tr>
            </a:tbl>
          </a:graphicData>
        </a:graphic>
      </p:graphicFrame>
    </p:spTree>
    <p:extLst>
      <p:ext uri="{BB962C8B-B14F-4D97-AF65-F5344CB8AC3E}">
        <p14:creationId xmlns:p14="http://schemas.microsoft.com/office/powerpoint/2010/main" val="84917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215C97-9AD5-41F3-8EC9-2D19EED51112}"/>
              </a:ext>
            </a:extLst>
          </p:cNvPr>
          <p:cNvSpPr>
            <a:spLocks noGrp="1"/>
          </p:cNvSpPr>
          <p:nvPr>
            <p:ph idx="1"/>
          </p:nvPr>
        </p:nvSpPr>
        <p:spPr>
          <a:xfrm>
            <a:off x="169427" y="475607"/>
            <a:ext cx="11853145" cy="5709562"/>
          </a:xfrm>
        </p:spPr>
        <p:txBody>
          <a:bodyPr>
            <a:normAutofit fontScale="92500" lnSpcReduction="10000"/>
          </a:bodyPr>
          <a:lstStyle/>
          <a:p>
            <a:pPr marL="0" indent="0" algn="just">
              <a:buNone/>
            </a:pPr>
            <a:r>
              <a:rPr lang="fr-FR" dirty="0">
                <a:solidFill>
                  <a:srgbClr val="FF0000"/>
                </a:solidFill>
              </a:rPr>
              <a:t> </a:t>
            </a:r>
          </a:p>
          <a:p>
            <a:pPr algn="just"/>
            <a:r>
              <a:rPr lang="fr-FR" sz="2000" dirty="0">
                <a:solidFill>
                  <a:schemeClr val="tx1"/>
                </a:solidFill>
              </a:rPr>
              <a:t>Un effort important d’investissement est porté sur les équipements publics : projet de Maison de santé, travaux dans les bâtiments communaux, voirie, équipements sportifs. </a:t>
            </a:r>
            <a:r>
              <a:rPr lang="fr-FR" sz="2000" b="1" dirty="0">
                <a:solidFill>
                  <a:schemeClr val="tx1"/>
                </a:solidFill>
              </a:rPr>
              <a:t>L’ensemble des aides possibles est sollicité pour chaque projet (Etat, Région, Département,…).</a:t>
            </a:r>
          </a:p>
          <a:p>
            <a:pPr algn="just"/>
            <a:r>
              <a:rPr lang="fr-FR" sz="2000" dirty="0">
                <a:solidFill>
                  <a:schemeClr val="tx1"/>
                </a:solidFill>
              </a:rPr>
              <a:t>L’opération de rénovation de l’ex-salle des fêtes de Marly renommée Espace Citoyens se termine en 2024. Le montant des RAR 2023 s’élève à 84 986€ et une proposition de vote de 60 000€ est inscrite au budget primitif pour le règlement des derniers avenants du marché public et la révision des prix de tous les lots des marchés de travaux. Pour rappel, le montant 2022 et 2023, déjà réglé par la Commune s’élève à </a:t>
            </a:r>
            <a:r>
              <a:rPr lang="fr-FR" sz="2000" b="1" i="1" dirty="0">
                <a:solidFill>
                  <a:schemeClr val="tx1"/>
                </a:solidFill>
              </a:rPr>
              <a:t>1 586 060 euros TTC </a:t>
            </a:r>
            <a:r>
              <a:rPr lang="fr-FR" sz="2000" dirty="0">
                <a:solidFill>
                  <a:schemeClr val="tx1"/>
                </a:solidFill>
              </a:rPr>
              <a:t>pour ce projet.</a:t>
            </a:r>
          </a:p>
          <a:p>
            <a:pPr algn="just"/>
            <a:r>
              <a:rPr lang="fr-FR" sz="2000" b="1" dirty="0">
                <a:solidFill>
                  <a:schemeClr val="tx1"/>
                </a:solidFill>
              </a:rPr>
              <a:t>Les subventions obtenues pour ce projet s’élèvent à:</a:t>
            </a:r>
          </a:p>
          <a:p>
            <a:pPr lvl="2" algn="just"/>
            <a:r>
              <a:rPr lang="fr-FR" sz="2000" b="1" dirty="0">
                <a:solidFill>
                  <a:schemeClr val="tx1"/>
                </a:solidFill>
              </a:rPr>
              <a:t>Etat (DETR): 415 725 euros </a:t>
            </a:r>
          </a:p>
          <a:p>
            <a:pPr lvl="2" algn="just"/>
            <a:r>
              <a:rPr lang="fr-FR" sz="2000" b="1" dirty="0">
                <a:solidFill>
                  <a:schemeClr val="tx1"/>
                </a:solidFill>
              </a:rPr>
              <a:t>Région Auvergne Rhône Alpes: 300 000 euros             865 725 </a:t>
            </a:r>
            <a:r>
              <a:rPr lang="fr-FR" sz="2000" b="1">
                <a:solidFill>
                  <a:schemeClr val="tx1"/>
                </a:solidFill>
              </a:rPr>
              <a:t>soit 68 % </a:t>
            </a:r>
            <a:r>
              <a:rPr lang="fr-FR" sz="2000" b="1" dirty="0">
                <a:solidFill>
                  <a:schemeClr val="tx1"/>
                </a:solidFill>
              </a:rPr>
              <a:t>du montant total HT</a:t>
            </a:r>
            <a:endParaRPr lang="fr-FR" sz="2000" dirty="0">
              <a:solidFill>
                <a:schemeClr val="tx1"/>
              </a:solidFill>
            </a:endParaRPr>
          </a:p>
          <a:p>
            <a:pPr lvl="2" algn="just"/>
            <a:r>
              <a:rPr lang="fr-FR" sz="2000" b="1" dirty="0">
                <a:solidFill>
                  <a:schemeClr val="tx1"/>
                </a:solidFill>
              </a:rPr>
              <a:t>Département de l’Ardèche:  150 000 euros</a:t>
            </a:r>
            <a:endParaRPr lang="fr-FR" sz="2000" dirty="0">
              <a:solidFill>
                <a:schemeClr val="tx1"/>
              </a:solidFill>
            </a:endParaRPr>
          </a:p>
          <a:p>
            <a:pPr algn="just"/>
            <a:r>
              <a:rPr lang="fr-FR" sz="2000" dirty="0">
                <a:solidFill>
                  <a:schemeClr val="tx1"/>
                </a:solidFill>
              </a:rPr>
              <a:t>Une contribution au titre des Certificats d’Economies d’Energie a été sollicitée avec le concours du Syndicat Départemental des Energies de l’Ardèche. </a:t>
            </a:r>
          </a:p>
          <a:p>
            <a:pPr algn="just"/>
            <a:r>
              <a:rPr lang="fr-FR" sz="2000" dirty="0">
                <a:solidFill>
                  <a:schemeClr val="tx1"/>
                </a:solidFill>
              </a:rPr>
              <a:t>La Commune récupèrera également par le biais du </a:t>
            </a:r>
            <a:r>
              <a:rPr lang="fr-FR" sz="2000" b="1" dirty="0">
                <a:solidFill>
                  <a:schemeClr val="tx1"/>
                </a:solidFill>
              </a:rPr>
              <a:t>FCTVA 16,404% </a:t>
            </a:r>
            <a:r>
              <a:rPr lang="fr-FR" sz="2000" dirty="0">
                <a:solidFill>
                  <a:schemeClr val="tx1"/>
                </a:solidFill>
              </a:rPr>
              <a:t>de la TVA engagée sur l’année N+1.</a:t>
            </a:r>
          </a:p>
        </p:txBody>
      </p:sp>
      <p:sp>
        <p:nvSpPr>
          <p:cNvPr id="5" name="Accolade fermante 4">
            <a:extLst>
              <a:ext uri="{FF2B5EF4-FFF2-40B4-BE49-F238E27FC236}">
                <a16:creationId xmlns:a16="http://schemas.microsoft.com/office/drawing/2014/main" id="{52127654-DCC5-411C-8BCE-5D47C0A3B5FF}"/>
              </a:ext>
            </a:extLst>
          </p:cNvPr>
          <p:cNvSpPr/>
          <p:nvPr/>
        </p:nvSpPr>
        <p:spPr>
          <a:xfrm>
            <a:off x="6499412" y="3594848"/>
            <a:ext cx="827801" cy="109369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1874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4EA2B2-99B9-425B-A033-24341DF2B26A}"/>
              </a:ext>
            </a:extLst>
          </p:cNvPr>
          <p:cNvPicPr>
            <a:picLocks noChangeAspect="1"/>
          </p:cNvPicPr>
          <p:nvPr/>
        </p:nvPicPr>
        <p:blipFill>
          <a:blip r:embed="rId2"/>
          <a:stretch>
            <a:fillRect/>
          </a:stretch>
        </p:blipFill>
        <p:spPr>
          <a:xfrm>
            <a:off x="3110754" y="-112978"/>
            <a:ext cx="5450540" cy="7230954"/>
          </a:xfrm>
          <a:prstGeom prst="rect">
            <a:avLst/>
          </a:prstGeom>
        </p:spPr>
      </p:pic>
    </p:spTree>
    <p:extLst>
      <p:ext uri="{BB962C8B-B14F-4D97-AF65-F5344CB8AC3E}">
        <p14:creationId xmlns:p14="http://schemas.microsoft.com/office/powerpoint/2010/main" val="350935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B84CBC-F60B-4CC5-8950-9AD10A9DB2FC}"/>
              </a:ext>
            </a:extLst>
          </p:cNvPr>
          <p:cNvSpPr>
            <a:spLocks noGrp="1"/>
          </p:cNvSpPr>
          <p:nvPr>
            <p:ph idx="1"/>
          </p:nvPr>
        </p:nvSpPr>
        <p:spPr>
          <a:xfrm>
            <a:off x="710889" y="1917308"/>
            <a:ext cx="8475055" cy="2990251"/>
          </a:xfrm>
        </p:spPr>
        <p:txBody>
          <a:bodyPr>
            <a:noAutofit/>
          </a:bodyPr>
          <a:lstStyle/>
          <a:p>
            <a:r>
              <a:rPr lang="fr-FR" sz="2000" b="1" i="1" u="sng" dirty="0">
                <a:solidFill>
                  <a:schemeClr val="tx1"/>
                </a:solidFill>
              </a:rPr>
              <a:t>Le budget primitif 2024 s’équilibre en dépense et en recette comme suit :</a:t>
            </a:r>
          </a:p>
          <a:p>
            <a:pPr marL="0" indent="0">
              <a:buNone/>
            </a:pPr>
            <a:r>
              <a:rPr lang="fr-FR" sz="800" dirty="0">
                <a:solidFill>
                  <a:schemeClr val="tx1"/>
                </a:solidFill>
              </a:rPr>
              <a:t> </a:t>
            </a:r>
          </a:p>
          <a:p>
            <a:r>
              <a:rPr lang="fr-FR" sz="2000" dirty="0">
                <a:solidFill>
                  <a:schemeClr val="tx1"/>
                </a:solidFill>
              </a:rPr>
              <a:t>- en section de fonctionnement : 2 602 440€</a:t>
            </a:r>
          </a:p>
          <a:p>
            <a:r>
              <a:rPr lang="fr-FR" sz="2000" dirty="0">
                <a:solidFill>
                  <a:schemeClr val="tx1"/>
                </a:solidFill>
              </a:rPr>
              <a:t>- en section d’investissement : 1 809 433€</a:t>
            </a:r>
          </a:p>
          <a:p>
            <a:endParaRPr lang="fr-FR" sz="800" dirty="0">
              <a:solidFill>
                <a:schemeClr val="tx1"/>
              </a:solidFill>
            </a:endParaRPr>
          </a:p>
          <a:p>
            <a:pPr marL="0" indent="0">
              <a:buNone/>
            </a:pPr>
            <a:r>
              <a:rPr lang="fr-FR" sz="2000" dirty="0">
                <a:solidFill>
                  <a:schemeClr val="tx1"/>
                </a:solidFill>
              </a:rPr>
              <a:t>			                              Soit un budget total de 4 411 873€</a:t>
            </a:r>
          </a:p>
          <a:p>
            <a:pPr marL="0" indent="0">
              <a:buNone/>
            </a:pPr>
            <a:r>
              <a:rPr lang="fr-FR" sz="2000" dirty="0">
                <a:solidFill>
                  <a:schemeClr val="tx1"/>
                </a:solidFill>
              </a:rPr>
              <a:t> </a:t>
            </a:r>
          </a:p>
          <a:p>
            <a:endParaRPr lang="fr-FR" sz="2000" dirty="0">
              <a:solidFill>
                <a:schemeClr val="tx1"/>
              </a:solidFill>
            </a:endParaRPr>
          </a:p>
        </p:txBody>
      </p:sp>
    </p:spTree>
    <p:extLst>
      <p:ext uri="{BB962C8B-B14F-4D97-AF65-F5344CB8AC3E}">
        <p14:creationId xmlns:p14="http://schemas.microsoft.com/office/powerpoint/2010/main" val="26045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983E73-2968-4B3F-BD7C-4A44A50DD682}"/>
              </a:ext>
            </a:extLst>
          </p:cNvPr>
          <p:cNvSpPr>
            <a:spLocks noGrp="1"/>
          </p:cNvSpPr>
          <p:nvPr>
            <p:ph idx="1"/>
          </p:nvPr>
        </p:nvSpPr>
        <p:spPr>
          <a:xfrm>
            <a:off x="249494" y="1002908"/>
            <a:ext cx="9396529" cy="4492457"/>
          </a:xfrm>
        </p:spPr>
        <p:txBody>
          <a:bodyPr>
            <a:normAutofit fontScale="92500" lnSpcReduction="10000"/>
          </a:bodyPr>
          <a:lstStyle/>
          <a:p>
            <a:pPr algn="just"/>
            <a:r>
              <a:rPr lang="fr-FR" sz="3800" b="1" i="1" u="sng" dirty="0">
                <a:solidFill>
                  <a:schemeClr val="tx1"/>
                </a:solidFill>
              </a:rPr>
              <a:t>En conclusion :</a:t>
            </a:r>
          </a:p>
          <a:p>
            <a:pPr algn="just"/>
            <a:endParaRPr lang="fr-FR" sz="2000" b="1" i="1" dirty="0">
              <a:solidFill>
                <a:schemeClr val="tx1"/>
              </a:solidFill>
            </a:endParaRPr>
          </a:p>
          <a:p>
            <a:pPr algn="just"/>
            <a:r>
              <a:rPr lang="fr-FR" sz="2000" dirty="0">
                <a:latin typeface="+mj-lt"/>
              </a:rPr>
              <a:t>Pour l’année</a:t>
            </a:r>
            <a:r>
              <a:rPr lang="fr-FR" sz="2000" b="0" i="0" u="none" strike="noStrike" baseline="0" dirty="0">
                <a:latin typeface="+mj-lt"/>
              </a:rPr>
              <a:t> 2024, la municipalité vous a présenté </a:t>
            </a:r>
            <a:r>
              <a:rPr lang="fr-FR" sz="2000" b="1" i="1" u="none" strike="noStrike" baseline="0" dirty="0">
                <a:latin typeface="+mj-lt"/>
              </a:rPr>
              <a:t>un budget primitif sain et fidèle aux objectifs de rigueur de gestion financière et en total respect des principes de sincérité et d’équilibre budgétaires. </a:t>
            </a:r>
          </a:p>
          <a:p>
            <a:pPr marL="0" indent="0" algn="just">
              <a:buNone/>
            </a:pPr>
            <a:r>
              <a:rPr lang="fr-FR" sz="2000" b="0" i="0" u="none" strike="noStrike" baseline="0" dirty="0">
                <a:latin typeface="+mj-lt"/>
              </a:rPr>
              <a:t>	Confrontée comme l’ensemble des collectivités locales à un contexte inflationniste et à des perspectives étatiques incertaines, la commune de Beauchastel </a:t>
            </a:r>
            <a:r>
              <a:rPr lang="fr-FR" sz="2000" dirty="0">
                <a:latin typeface="+mj-lt"/>
              </a:rPr>
              <a:t>a </a:t>
            </a:r>
            <a:r>
              <a:rPr lang="fr-FR" sz="2000" b="0" i="0" u="none" strike="noStrike" baseline="0" dirty="0">
                <a:latin typeface="+mj-lt"/>
              </a:rPr>
              <a:t>construit un budget pour 2024 guidée par sa volonté </a:t>
            </a:r>
            <a:r>
              <a:rPr lang="fr-FR" sz="2000" b="1" i="1" u="none" strike="noStrike" baseline="0" dirty="0">
                <a:latin typeface="+mj-lt"/>
              </a:rPr>
              <a:t>de poursuivre la mise en œuvre de sa politique d’investissement ainsi que pour un développement de services et d’équipements harmonieux pour tous les habitants de Beauchastel</a:t>
            </a:r>
            <a:r>
              <a:rPr lang="fr-FR" sz="2000" b="0" i="0" u="none" strike="noStrike" baseline="0" dirty="0">
                <a:latin typeface="+mj-lt"/>
              </a:rPr>
              <a:t>.</a:t>
            </a:r>
            <a:endParaRPr lang="fr-FR" sz="2000" b="1" i="1" dirty="0">
              <a:solidFill>
                <a:schemeClr val="tx1"/>
              </a:solidFill>
              <a:latin typeface="+mj-lt"/>
            </a:endParaRPr>
          </a:p>
          <a:p>
            <a:pPr marL="0" indent="0" algn="just">
              <a:buNone/>
            </a:pPr>
            <a:endParaRPr lang="fr-FR" sz="2000" b="1" i="1" dirty="0">
              <a:solidFill>
                <a:schemeClr val="tx1"/>
              </a:solidFill>
            </a:endParaRPr>
          </a:p>
          <a:p>
            <a:pPr marL="0" indent="0" algn="ctr">
              <a:buNone/>
            </a:pPr>
            <a:r>
              <a:rPr lang="fr-FR" sz="2800" b="1" i="1" dirty="0">
                <a:solidFill>
                  <a:schemeClr val="tx1"/>
                </a:solidFill>
              </a:rPr>
              <a:t>Merci pour votre écoute</a:t>
            </a:r>
            <a:endParaRPr lang="fr-FR" sz="2800"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403094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7518E1-A244-445C-ABC1-26F1EE8F9E56}"/>
              </a:ext>
            </a:extLst>
          </p:cNvPr>
          <p:cNvSpPr>
            <a:spLocks noGrp="1"/>
          </p:cNvSpPr>
          <p:nvPr>
            <p:ph idx="1"/>
          </p:nvPr>
        </p:nvSpPr>
        <p:spPr>
          <a:xfrm>
            <a:off x="508000" y="1270000"/>
            <a:ext cx="9474899" cy="3880773"/>
          </a:xfrm>
        </p:spPr>
        <p:txBody>
          <a:bodyPr>
            <a:normAutofit/>
          </a:bodyPr>
          <a:lstStyle/>
          <a:p>
            <a:endParaRPr lang="fr-FR" dirty="0">
              <a:solidFill>
                <a:schemeClr val="tx1"/>
              </a:solidFill>
            </a:endParaRPr>
          </a:p>
          <a:p>
            <a:pPr marL="0" indent="0">
              <a:buNone/>
            </a:pPr>
            <a:r>
              <a:rPr lang="fr-FR" sz="2000" b="1" i="1" dirty="0">
                <a:solidFill>
                  <a:schemeClr val="tx1"/>
                </a:solidFill>
              </a:rPr>
              <a:t>Le projet de budget 2024 </a:t>
            </a:r>
            <a:r>
              <a:rPr lang="fr-FR" sz="2000" dirty="0">
                <a:solidFill>
                  <a:schemeClr val="tx1"/>
                </a:solidFill>
              </a:rPr>
              <a:t>sera soumis à l’approbation du conseil municipal le 09 avril 2024. Il est établi avec la volonté de : </a:t>
            </a:r>
          </a:p>
          <a:p>
            <a:pPr marL="0" indent="0">
              <a:buNone/>
            </a:pPr>
            <a:endParaRPr lang="fr-FR" sz="2000" dirty="0">
              <a:solidFill>
                <a:schemeClr val="tx1"/>
              </a:solidFill>
            </a:endParaRPr>
          </a:p>
          <a:p>
            <a:pPr lvl="0"/>
            <a:r>
              <a:rPr lang="fr-FR" sz="2000" b="1" i="1" dirty="0">
                <a:solidFill>
                  <a:schemeClr val="tx1"/>
                </a:solidFill>
              </a:rPr>
              <a:t>Maîtriser</a:t>
            </a:r>
            <a:r>
              <a:rPr lang="fr-FR" sz="2000" i="1" dirty="0">
                <a:solidFill>
                  <a:schemeClr val="tx1"/>
                </a:solidFill>
              </a:rPr>
              <a:t> les dépenses de fonctionnement</a:t>
            </a:r>
            <a:endParaRPr lang="fr-FR" sz="2000" dirty="0">
              <a:solidFill>
                <a:schemeClr val="tx1"/>
              </a:solidFill>
            </a:endParaRPr>
          </a:p>
          <a:p>
            <a:pPr lvl="0"/>
            <a:r>
              <a:rPr lang="fr-FR" sz="2000" b="1" i="1" dirty="0">
                <a:solidFill>
                  <a:schemeClr val="tx1"/>
                </a:solidFill>
              </a:rPr>
              <a:t>Maintenir</a:t>
            </a:r>
            <a:r>
              <a:rPr lang="fr-FR" sz="2000" i="1" dirty="0">
                <a:solidFill>
                  <a:schemeClr val="tx1"/>
                </a:solidFill>
              </a:rPr>
              <a:t> le niveau des taux d’imposition sur les ménages</a:t>
            </a:r>
            <a:endParaRPr lang="fr-FR" sz="2000" dirty="0">
              <a:solidFill>
                <a:schemeClr val="tx1"/>
              </a:solidFill>
            </a:endParaRPr>
          </a:p>
          <a:p>
            <a:pPr lvl="0"/>
            <a:r>
              <a:rPr lang="fr-FR" sz="2000" b="1" i="1" dirty="0">
                <a:solidFill>
                  <a:schemeClr val="tx1"/>
                </a:solidFill>
              </a:rPr>
              <a:t>Stabiliser</a:t>
            </a:r>
            <a:r>
              <a:rPr lang="fr-FR" sz="2000" i="1" dirty="0">
                <a:solidFill>
                  <a:schemeClr val="tx1"/>
                </a:solidFill>
              </a:rPr>
              <a:t> l’endettement </a:t>
            </a:r>
            <a:endParaRPr lang="fr-FR" sz="2000" dirty="0">
              <a:solidFill>
                <a:schemeClr val="tx1"/>
              </a:solidFill>
            </a:endParaRPr>
          </a:p>
          <a:p>
            <a:pPr lvl="0"/>
            <a:r>
              <a:rPr lang="fr-FR" sz="2000" b="1" i="1" dirty="0">
                <a:solidFill>
                  <a:schemeClr val="tx1"/>
                </a:solidFill>
              </a:rPr>
              <a:t>Engager et finaliser </a:t>
            </a:r>
            <a:r>
              <a:rPr lang="fr-FR" sz="2000" i="1" dirty="0">
                <a:solidFill>
                  <a:schemeClr val="tx1"/>
                </a:solidFill>
              </a:rPr>
              <a:t>les projets d’investissements en mobilisant toutes les aides publiques disponibles.</a:t>
            </a:r>
            <a:endParaRPr lang="fr-FR" sz="2000" dirty="0">
              <a:solidFill>
                <a:schemeClr val="tx1"/>
              </a:solidFill>
            </a:endParaRPr>
          </a:p>
          <a:p>
            <a:endParaRPr lang="fr-FR" dirty="0">
              <a:solidFill>
                <a:schemeClr val="tx1"/>
              </a:solidFill>
            </a:endParaRPr>
          </a:p>
        </p:txBody>
      </p:sp>
    </p:spTree>
    <p:extLst>
      <p:ext uri="{BB962C8B-B14F-4D97-AF65-F5344CB8AC3E}">
        <p14:creationId xmlns:p14="http://schemas.microsoft.com/office/powerpoint/2010/main" val="187748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5AA694-F234-60EA-7D45-735244CB25FE}"/>
              </a:ext>
            </a:extLst>
          </p:cNvPr>
          <p:cNvSpPr>
            <a:spLocks noGrp="1"/>
          </p:cNvSpPr>
          <p:nvPr>
            <p:ph idx="1"/>
          </p:nvPr>
        </p:nvSpPr>
        <p:spPr/>
        <p:txBody>
          <a:bodyPr>
            <a:normAutofit/>
          </a:bodyPr>
          <a:lstStyle/>
          <a:p>
            <a:pPr algn="just"/>
            <a:r>
              <a:rPr lang="fr-FR" sz="2000" b="1" i="1" u="sng" dirty="0">
                <a:solidFill>
                  <a:schemeClr val="tx1"/>
                </a:solidFill>
              </a:rPr>
              <a:t>Ce projet de budget 2024 </a:t>
            </a:r>
            <a:r>
              <a:rPr lang="fr-FR" sz="2000" dirty="0">
                <a:solidFill>
                  <a:schemeClr val="tx1"/>
                </a:solidFill>
              </a:rPr>
              <a:t>que je vais vous présenter,  s’inscrit dans la continuité </a:t>
            </a:r>
            <a:r>
              <a:rPr lang="fr-FR" sz="2000" b="1" i="1" dirty="0">
                <a:solidFill>
                  <a:schemeClr val="tx1"/>
                </a:solidFill>
              </a:rPr>
              <a:t>d’une gestion saine et responsable </a:t>
            </a:r>
            <a:r>
              <a:rPr lang="fr-FR" sz="2000" dirty="0">
                <a:solidFill>
                  <a:schemeClr val="tx1"/>
                </a:solidFill>
              </a:rPr>
              <a:t>des finances de la Commune mais dans un contexte fort en aléas sanitaires, économiques, inflationnistes et de fait induisant des dépenses supplémentaires. </a:t>
            </a:r>
          </a:p>
          <a:p>
            <a:pPr marL="0" indent="0" algn="just">
              <a:buNone/>
            </a:pPr>
            <a:r>
              <a:rPr lang="fr-FR" sz="2000" dirty="0">
                <a:solidFill>
                  <a:schemeClr val="tx1"/>
                </a:solidFill>
              </a:rPr>
              <a:t>	L’absence de dynamique de nos ressources exige également de notre 	part de prioriser et de faire des choix au sein de nos futurs projets.</a:t>
            </a:r>
          </a:p>
          <a:p>
            <a:endParaRPr lang="fr-FR" sz="2000" dirty="0">
              <a:solidFill>
                <a:schemeClr val="tx1"/>
              </a:solidFill>
            </a:endParaRPr>
          </a:p>
        </p:txBody>
      </p:sp>
    </p:spTree>
    <p:extLst>
      <p:ext uri="{BB962C8B-B14F-4D97-AF65-F5344CB8AC3E}">
        <p14:creationId xmlns:p14="http://schemas.microsoft.com/office/powerpoint/2010/main" val="275684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6F072-4157-4A3A-8277-1B6281B11FB9}"/>
              </a:ext>
            </a:extLst>
          </p:cNvPr>
          <p:cNvSpPr>
            <a:spLocks noGrp="1"/>
          </p:cNvSpPr>
          <p:nvPr>
            <p:ph type="title"/>
          </p:nvPr>
        </p:nvSpPr>
        <p:spPr>
          <a:xfrm>
            <a:off x="677334" y="609600"/>
            <a:ext cx="8596668" cy="648749"/>
          </a:xfrm>
        </p:spPr>
        <p:txBody>
          <a:bodyPr>
            <a:normAutofit/>
          </a:bodyPr>
          <a:lstStyle/>
          <a:p>
            <a:r>
              <a:rPr lang="fr-FR" sz="3200" b="1" i="1" u="sng" dirty="0">
                <a:solidFill>
                  <a:schemeClr val="tx1"/>
                </a:solidFill>
              </a:rPr>
              <a:t>Rappel infos :</a:t>
            </a:r>
          </a:p>
        </p:txBody>
      </p:sp>
      <p:sp>
        <p:nvSpPr>
          <p:cNvPr id="3" name="Espace réservé du contenu 2">
            <a:extLst>
              <a:ext uri="{FF2B5EF4-FFF2-40B4-BE49-F238E27FC236}">
                <a16:creationId xmlns:a16="http://schemas.microsoft.com/office/drawing/2014/main" id="{068097B0-818B-4018-92F3-4BC31C17C0DC}"/>
              </a:ext>
            </a:extLst>
          </p:cNvPr>
          <p:cNvSpPr>
            <a:spLocks noGrp="1"/>
          </p:cNvSpPr>
          <p:nvPr>
            <p:ph idx="1"/>
          </p:nvPr>
        </p:nvSpPr>
        <p:spPr>
          <a:xfrm>
            <a:off x="417274" y="1434353"/>
            <a:ext cx="10555526" cy="5423647"/>
          </a:xfrm>
        </p:spPr>
        <p:txBody>
          <a:bodyPr>
            <a:normAutofit fontScale="85000" lnSpcReduction="20000"/>
          </a:bodyPr>
          <a:lstStyle/>
          <a:p>
            <a:pPr algn="just"/>
            <a:r>
              <a:rPr lang="fr-FR" sz="2200" b="1" i="1" dirty="0">
                <a:solidFill>
                  <a:schemeClr val="tx1"/>
                </a:solidFill>
              </a:rPr>
              <a:t>La CAPCA a pris la compétence GEPU (Gestion des Eaux Pluviales Urbaines) à la Commune au 01/01/2022</a:t>
            </a:r>
            <a:r>
              <a:rPr lang="fr-FR" sz="2200" dirty="0">
                <a:solidFill>
                  <a:schemeClr val="tx1"/>
                </a:solidFill>
              </a:rPr>
              <a:t>. Toutefois, la CAPCA n’exerçant pas la totalité de cette compétence, un reversement de 11 803 euros est fait à la Commune.</a:t>
            </a:r>
          </a:p>
          <a:p>
            <a:pPr marL="0" indent="0" algn="just">
              <a:buNone/>
            </a:pPr>
            <a:endParaRPr lang="fr-FR" sz="2200" dirty="0">
              <a:solidFill>
                <a:schemeClr val="tx1"/>
              </a:solidFill>
            </a:endParaRPr>
          </a:p>
          <a:p>
            <a:pPr algn="just"/>
            <a:r>
              <a:rPr lang="fr-FR" sz="2100" b="1" i="1" dirty="0">
                <a:solidFill>
                  <a:schemeClr val="tx1"/>
                </a:solidFill>
              </a:rPr>
              <a:t>Nouvelle compétence attribuée à la CAPCA 2023 au 01/01/2024 </a:t>
            </a:r>
            <a:r>
              <a:rPr lang="fr-FR" sz="2100" dirty="0">
                <a:solidFill>
                  <a:schemeClr val="tx1"/>
                </a:solidFill>
              </a:rPr>
              <a:t>: </a:t>
            </a:r>
            <a:r>
              <a:rPr lang="fr-FR" sz="2400" b="1" i="1" dirty="0">
                <a:solidFill>
                  <a:schemeClr val="tx1"/>
                </a:solidFill>
              </a:rPr>
              <a:t>« Enseignement de la musique, de la danse et du théâtre » </a:t>
            </a:r>
            <a:r>
              <a:rPr lang="fr-FR" sz="2400" i="1" u="sng" dirty="0">
                <a:solidFill>
                  <a:schemeClr val="tx1"/>
                </a:solidFill>
              </a:rPr>
              <a:t>Pour rappel :</a:t>
            </a:r>
            <a:r>
              <a:rPr lang="fr-FR" sz="2400" i="1" dirty="0">
                <a:solidFill>
                  <a:schemeClr val="tx1"/>
                </a:solidFill>
              </a:rPr>
              <a:t> </a:t>
            </a:r>
            <a:r>
              <a:rPr lang="fr-FR" sz="2100" dirty="0"/>
              <a:t>4 sites d’enseignement sur le territoire Privas, Saint-Sauveur-de-Montagut, La Voulte-sur-Rhône et bientôt Vernoux-en-Vivarais Déduction sur nos AC d’un montant de 8 455,47 euros.</a:t>
            </a:r>
            <a:endParaRPr lang="fr-FR" sz="2100" dirty="0">
              <a:solidFill>
                <a:schemeClr val="tx1"/>
              </a:solidFill>
            </a:endParaRPr>
          </a:p>
          <a:p>
            <a:pPr marL="0" indent="0" algn="just">
              <a:buNone/>
            </a:pPr>
            <a:r>
              <a:rPr lang="fr-FR" sz="2200" dirty="0">
                <a:solidFill>
                  <a:schemeClr val="tx1"/>
                </a:solidFill>
              </a:rPr>
              <a:t> </a:t>
            </a:r>
          </a:p>
          <a:p>
            <a:pPr algn="just"/>
            <a:r>
              <a:rPr lang="fr-FR" sz="2200" b="1" i="1" dirty="0">
                <a:solidFill>
                  <a:schemeClr val="tx1"/>
                </a:solidFill>
              </a:rPr>
              <a:t>Le compte administratif de l’année 2023</a:t>
            </a:r>
            <a:r>
              <a:rPr lang="fr-FR" sz="2200" dirty="0">
                <a:solidFill>
                  <a:schemeClr val="tx1"/>
                </a:solidFill>
              </a:rPr>
              <a:t> qui retrace l’ensemble des dépenses et des recettes réalisées en fonctionnement et en investissement et le compte de gestion du comptable public ont été adoptés en séance du Conseil municipal le 12 mars 2024.</a:t>
            </a:r>
          </a:p>
          <a:p>
            <a:pPr algn="just"/>
            <a:endParaRPr lang="fr-FR" sz="2200" dirty="0">
              <a:solidFill>
                <a:schemeClr val="tx1"/>
              </a:solidFill>
            </a:endParaRPr>
          </a:p>
          <a:p>
            <a:pPr algn="just"/>
            <a:r>
              <a:rPr lang="fr-FR" sz="2200" b="1" i="1" dirty="0">
                <a:solidFill>
                  <a:schemeClr val="tx1"/>
                </a:solidFill>
              </a:rPr>
              <a:t>Changement de nomenclature comptable </a:t>
            </a:r>
            <a:r>
              <a:rPr lang="fr-FR" sz="2200" dirty="0">
                <a:solidFill>
                  <a:schemeClr val="tx1"/>
                </a:solidFill>
              </a:rPr>
              <a:t>M14 à M57 depuis le 01 Janvier 2024</a:t>
            </a:r>
          </a:p>
          <a:p>
            <a:pPr marL="0" indent="0" algn="just">
              <a:buNone/>
            </a:pPr>
            <a:r>
              <a:rPr lang="fr-FR" sz="2200" dirty="0">
                <a:solidFill>
                  <a:schemeClr val="tx1"/>
                </a:solidFill>
              </a:rPr>
              <a:t> </a:t>
            </a:r>
          </a:p>
          <a:p>
            <a:pPr algn="just"/>
            <a:r>
              <a:rPr lang="fr-FR" sz="2200" dirty="0">
                <a:solidFill>
                  <a:schemeClr val="tx1"/>
                </a:solidFill>
              </a:rPr>
              <a:t>La population totale INSEE de la Commune au 1</a:t>
            </a:r>
            <a:r>
              <a:rPr lang="fr-FR" sz="2200" baseline="30000" dirty="0">
                <a:solidFill>
                  <a:schemeClr val="tx1"/>
                </a:solidFill>
              </a:rPr>
              <a:t>er</a:t>
            </a:r>
            <a:r>
              <a:rPr lang="fr-FR" sz="2200" dirty="0">
                <a:solidFill>
                  <a:schemeClr val="tx1"/>
                </a:solidFill>
              </a:rPr>
              <a:t> janvier 2023 : </a:t>
            </a:r>
            <a:r>
              <a:rPr lang="fr-FR" sz="2200" b="1" dirty="0">
                <a:solidFill>
                  <a:schemeClr val="tx1"/>
                </a:solidFill>
                <a:effectLst>
                  <a:outerShdw blurRad="38100" dist="38100" dir="2700000" algn="tl">
                    <a:srgbClr val="000000">
                      <a:alpha val="43137"/>
                    </a:srgbClr>
                  </a:outerShdw>
                </a:effectLst>
              </a:rPr>
              <a:t>1871 habitants</a:t>
            </a:r>
          </a:p>
          <a:p>
            <a:pPr marL="0" indent="0" algn="just">
              <a:buNone/>
            </a:pPr>
            <a:r>
              <a:rPr lang="fr-FR" dirty="0">
                <a:solidFill>
                  <a:schemeClr val="tx1"/>
                </a:solidFill>
              </a:rPr>
              <a:t> </a:t>
            </a:r>
          </a:p>
          <a:p>
            <a:pPr algn="just"/>
            <a:endParaRPr lang="fr-FR" dirty="0">
              <a:solidFill>
                <a:schemeClr val="tx1"/>
              </a:solidFill>
            </a:endParaRPr>
          </a:p>
        </p:txBody>
      </p:sp>
    </p:spTree>
    <p:extLst>
      <p:ext uri="{BB962C8B-B14F-4D97-AF65-F5344CB8AC3E}">
        <p14:creationId xmlns:p14="http://schemas.microsoft.com/office/powerpoint/2010/main" val="62496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77FDC6-7942-476A-A27B-E89A560A659C}"/>
              </a:ext>
            </a:extLst>
          </p:cNvPr>
          <p:cNvSpPr>
            <a:spLocks noGrp="1"/>
          </p:cNvSpPr>
          <p:nvPr>
            <p:ph type="title"/>
          </p:nvPr>
        </p:nvSpPr>
        <p:spPr>
          <a:xfrm>
            <a:off x="677334" y="609600"/>
            <a:ext cx="8596668" cy="866862"/>
          </a:xfrm>
        </p:spPr>
        <p:txBody>
          <a:bodyPr>
            <a:normAutofit fontScale="90000"/>
          </a:bodyPr>
          <a:lstStyle/>
          <a:p>
            <a:r>
              <a:rPr lang="fr-FR" b="1" u="sng" dirty="0">
                <a:solidFill>
                  <a:schemeClr val="tx1"/>
                </a:solidFill>
              </a:rPr>
              <a:t>INFORMATIONS FINANCIERES</a:t>
            </a:r>
            <a:br>
              <a:rPr lang="fr-FR" dirty="0"/>
            </a:br>
            <a:endParaRPr lang="fr-FR" dirty="0"/>
          </a:p>
        </p:txBody>
      </p:sp>
      <p:sp>
        <p:nvSpPr>
          <p:cNvPr id="3" name="Espace réservé du contenu 2">
            <a:extLst>
              <a:ext uri="{FF2B5EF4-FFF2-40B4-BE49-F238E27FC236}">
                <a16:creationId xmlns:a16="http://schemas.microsoft.com/office/drawing/2014/main" id="{0CAD5503-8EB0-4AE9-B5FC-B699E7301CA3}"/>
              </a:ext>
            </a:extLst>
          </p:cNvPr>
          <p:cNvSpPr>
            <a:spLocks noGrp="1"/>
          </p:cNvSpPr>
          <p:nvPr>
            <p:ph idx="1"/>
          </p:nvPr>
        </p:nvSpPr>
        <p:spPr/>
        <p:txBody>
          <a:bodyPr/>
          <a:lstStyle/>
          <a:p>
            <a:r>
              <a:rPr lang="fr-FR" sz="2000" dirty="0">
                <a:solidFill>
                  <a:schemeClr val="tx1"/>
                </a:solidFill>
              </a:rPr>
              <a:t>Ratio : dépenses réelles de fonctionnement / population : 1 009,84</a:t>
            </a:r>
          </a:p>
          <a:p>
            <a:r>
              <a:rPr lang="fr-FR" sz="2000" dirty="0">
                <a:solidFill>
                  <a:schemeClr val="tx1"/>
                </a:solidFill>
              </a:rPr>
              <a:t>Produits des impositions directes / population : 224,56</a:t>
            </a:r>
          </a:p>
          <a:p>
            <a:r>
              <a:rPr lang="fr-FR" sz="2000" dirty="0">
                <a:solidFill>
                  <a:schemeClr val="tx1"/>
                </a:solidFill>
              </a:rPr>
              <a:t>Recettes réelles de fonctionnement / population : 1005,73</a:t>
            </a:r>
          </a:p>
          <a:p>
            <a:r>
              <a:rPr lang="fr-FR" sz="2000" dirty="0">
                <a:solidFill>
                  <a:schemeClr val="tx1"/>
                </a:solidFill>
              </a:rPr>
              <a:t>Dépenses d’équipement brutes / population : 605,71</a:t>
            </a:r>
          </a:p>
          <a:p>
            <a:r>
              <a:rPr lang="fr-FR" sz="2000" dirty="0">
                <a:solidFill>
                  <a:schemeClr val="tx1"/>
                </a:solidFill>
              </a:rPr>
              <a:t>Encours de la dette / population : 482,63</a:t>
            </a:r>
          </a:p>
          <a:p>
            <a:r>
              <a:rPr lang="fr-FR" sz="2000" dirty="0">
                <a:solidFill>
                  <a:schemeClr val="tx1"/>
                </a:solidFill>
              </a:rPr>
              <a:t>Dotation Générale de Fonctionnement / population : 12,81</a:t>
            </a:r>
          </a:p>
          <a:p>
            <a:endParaRPr lang="fr-FR" dirty="0">
              <a:solidFill>
                <a:schemeClr val="tx1"/>
              </a:solidFill>
            </a:endParaRPr>
          </a:p>
        </p:txBody>
      </p:sp>
    </p:spTree>
    <p:extLst>
      <p:ext uri="{BB962C8B-B14F-4D97-AF65-F5344CB8AC3E}">
        <p14:creationId xmlns:p14="http://schemas.microsoft.com/office/powerpoint/2010/main" val="7049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80576-DC02-4A23-8273-408A84AC062F}"/>
              </a:ext>
            </a:extLst>
          </p:cNvPr>
          <p:cNvSpPr>
            <a:spLocks noGrp="1"/>
          </p:cNvSpPr>
          <p:nvPr>
            <p:ph type="title"/>
          </p:nvPr>
        </p:nvSpPr>
        <p:spPr>
          <a:xfrm>
            <a:off x="677334" y="227436"/>
            <a:ext cx="8596668" cy="711199"/>
          </a:xfrm>
        </p:spPr>
        <p:txBody>
          <a:bodyPr>
            <a:normAutofit fontScale="90000"/>
          </a:bodyPr>
          <a:lstStyle/>
          <a:p>
            <a:r>
              <a:rPr lang="fr-FR" b="1" u="sng" dirty="0"/>
              <a:t>TAUX D’IMPOSITION DES TAXES LOCALES</a:t>
            </a:r>
            <a:br>
              <a:rPr lang="fr-FR" dirty="0"/>
            </a:br>
            <a:endParaRPr lang="fr-FR" dirty="0"/>
          </a:p>
        </p:txBody>
      </p:sp>
      <p:sp>
        <p:nvSpPr>
          <p:cNvPr id="3" name="Espace réservé du contenu 2">
            <a:extLst>
              <a:ext uri="{FF2B5EF4-FFF2-40B4-BE49-F238E27FC236}">
                <a16:creationId xmlns:a16="http://schemas.microsoft.com/office/drawing/2014/main" id="{FE90695F-859C-4F78-9642-9655D97CCF73}"/>
              </a:ext>
            </a:extLst>
          </p:cNvPr>
          <p:cNvSpPr>
            <a:spLocks noGrp="1"/>
          </p:cNvSpPr>
          <p:nvPr>
            <p:ph idx="1"/>
          </p:nvPr>
        </p:nvSpPr>
        <p:spPr>
          <a:xfrm>
            <a:off x="135468" y="812800"/>
            <a:ext cx="11379198" cy="5723467"/>
          </a:xfrm>
        </p:spPr>
        <p:txBody>
          <a:bodyPr>
            <a:normAutofit/>
          </a:bodyPr>
          <a:lstStyle/>
          <a:p>
            <a:pPr marL="0" indent="0">
              <a:buNone/>
            </a:pPr>
            <a:r>
              <a:rPr lang="fr-FR" dirty="0">
                <a:solidFill>
                  <a:schemeClr val="tx1"/>
                </a:solidFill>
              </a:rPr>
              <a:t> </a:t>
            </a:r>
          </a:p>
          <a:p>
            <a:pPr algn="just"/>
            <a:r>
              <a:rPr lang="fr-FR" sz="2000" dirty="0">
                <a:solidFill>
                  <a:schemeClr val="tx1"/>
                </a:solidFill>
              </a:rPr>
              <a:t>L’Etat a communiqué à la Commune le 07 mars 2024, l’état de notification des bases prévisionnelles et allocations compensatrices. </a:t>
            </a:r>
          </a:p>
          <a:p>
            <a:pPr algn="just"/>
            <a:r>
              <a:rPr lang="fr-FR" sz="2000" dirty="0">
                <a:solidFill>
                  <a:schemeClr val="tx1"/>
                </a:solidFill>
              </a:rPr>
              <a:t>Depuis 2023, la Commune vote le taux de taxe d’habitation en utilisant comme taux de référence celui de l’année 2019, à savoir pour la Commune </a:t>
            </a:r>
            <a:r>
              <a:rPr lang="fr-FR" sz="1900" b="1" i="1" dirty="0">
                <a:solidFill>
                  <a:schemeClr val="tx1"/>
                </a:solidFill>
              </a:rPr>
              <a:t>2,75 %.</a:t>
            </a:r>
            <a:endParaRPr lang="fr-FR" sz="1900" dirty="0">
              <a:solidFill>
                <a:schemeClr val="tx1"/>
              </a:solidFill>
            </a:endParaRPr>
          </a:p>
          <a:p>
            <a:pPr marL="0" indent="0" algn="just">
              <a:buNone/>
            </a:pPr>
            <a:r>
              <a:rPr lang="fr-FR" sz="2000" dirty="0">
                <a:solidFill>
                  <a:schemeClr val="tx1"/>
                </a:solidFill>
              </a:rPr>
              <a:t> </a:t>
            </a:r>
          </a:p>
          <a:p>
            <a:pPr algn="just"/>
            <a:r>
              <a:rPr lang="fr-FR" sz="2000" u="sng" dirty="0">
                <a:solidFill>
                  <a:schemeClr val="tx1"/>
                </a:solidFill>
              </a:rPr>
              <a:t>Le Conseil municipal a décidé de maintenir les taux au même niveau que 2023 soit :</a:t>
            </a:r>
          </a:p>
          <a:p>
            <a:pPr marL="0" indent="0" algn="just">
              <a:buNone/>
            </a:pPr>
            <a:r>
              <a:rPr lang="fr-FR" sz="2000" dirty="0">
                <a:solidFill>
                  <a:schemeClr val="tx1"/>
                </a:solidFill>
              </a:rPr>
              <a:t>	TFB :  28.18%   et   TFNB :   49.00 % </a:t>
            </a:r>
          </a:p>
          <a:p>
            <a:pPr algn="just"/>
            <a:r>
              <a:rPr lang="fr-FR" sz="2000" dirty="0">
                <a:solidFill>
                  <a:schemeClr val="tx1"/>
                </a:solidFill>
              </a:rPr>
              <a:t>Les bases d’imposition prévisionnelles pour 2024 sont revalorisées de 4% (foncier bâti). Le produit fiscal attendu après application d’un coefficient correcteur s’établit à </a:t>
            </a:r>
            <a:r>
              <a:rPr lang="fr-FR" sz="2000" b="1" dirty="0">
                <a:solidFill>
                  <a:schemeClr val="tx1"/>
                </a:solidFill>
              </a:rPr>
              <a:t>420 157 euros</a:t>
            </a:r>
            <a:r>
              <a:rPr lang="fr-FR" sz="2000" dirty="0">
                <a:solidFill>
                  <a:schemeClr val="tx1"/>
                </a:solidFill>
              </a:rPr>
              <a:t>. La Commune percevra des allocations compensatrices pour </a:t>
            </a:r>
            <a:r>
              <a:rPr lang="fr-FR" sz="2000" b="1" dirty="0">
                <a:solidFill>
                  <a:schemeClr val="tx1"/>
                </a:solidFill>
              </a:rPr>
              <a:t>31 615 euros </a:t>
            </a:r>
            <a:r>
              <a:rPr lang="fr-FR" sz="2000" dirty="0">
                <a:solidFill>
                  <a:schemeClr val="tx1"/>
                </a:solidFill>
              </a:rPr>
              <a:t>ce qui correspond en grande majorité aux bases exonérées de taxe foncière pour les locaux industriels. La comptabilisation se traduit par l’inscription de </a:t>
            </a:r>
            <a:r>
              <a:rPr lang="fr-FR" sz="2000" b="1" dirty="0">
                <a:solidFill>
                  <a:schemeClr val="tx1"/>
                </a:solidFill>
              </a:rPr>
              <a:t>361 000 euros </a:t>
            </a:r>
            <a:r>
              <a:rPr lang="fr-FR" sz="2000" dirty="0">
                <a:solidFill>
                  <a:schemeClr val="tx1"/>
                </a:solidFill>
              </a:rPr>
              <a:t>au compte 73111 impôts directs locaux et de </a:t>
            </a:r>
            <a:r>
              <a:rPr lang="fr-FR" sz="2000" b="1" dirty="0">
                <a:solidFill>
                  <a:schemeClr val="tx1"/>
                </a:solidFill>
              </a:rPr>
              <a:t>31 615 euros </a:t>
            </a:r>
            <a:r>
              <a:rPr lang="fr-FR" sz="2000" dirty="0">
                <a:solidFill>
                  <a:schemeClr val="tx1"/>
                </a:solidFill>
              </a:rPr>
              <a:t>au compte 74833 Etat – compensation exonération taxes foncières, mais également un prélèvement de </a:t>
            </a:r>
            <a:r>
              <a:rPr lang="fr-FR" sz="2000" b="1" dirty="0">
                <a:solidFill>
                  <a:schemeClr val="tx1"/>
                </a:solidFill>
              </a:rPr>
              <a:t>29 459 euros </a:t>
            </a:r>
            <a:r>
              <a:rPr lang="fr-FR" sz="2000" dirty="0">
                <a:solidFill>
                  <a:schemeClr val="tx1"/>
                </a:solidFill>
              </a:rPr>
              <a:t>au compte 739221.</a:t>
            </a:r>
          </a:p>
        </p:txBody>
      </p:sp>
    </p:spTree>
    <p:extLst>
      <p:ext uri="{BB962C8B-B14F-4D97-AF65-F5344CB8AC3E}">
        <p14:creationId xmlns:p14="http://schemas.microsoft.com/office/powerpoint/2010/main" val="256142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A6EC0-9711-47D9-85E1-CFA2A0B6A55B}"/>
              </a:ext>
            </a:extLst>
          </p:cNvPr>
          <p:cNvSpPr>
            <a:spLocks noGrp="1"/>
          </p:cNvSpPr>
          <p:nvPr>
            <p:ph type="title"/>
          </p:nvPr>
        </p:nvSpPr>
        <p:spPr>
          <a:xfrm>
            <a:off x="677334" y="433432"/>
            <a:ext cx="8596668" cy="808139"/>
          </a:xfrm>
        </p:spPr>
        <p:txBody>
          <a:bodyPr>
            <a:normAutofit fontScale="90000"/>
          </a:bodyPr>
          <a:lstStyle/>
          <a:p>
            <a:r>
              <a:rPr lang="fr-FR" b="1" i="1" u="sng" dirty="0">
                <a:solidFill>
                  <a:schemeClr val="tx1"/>
                </a:solidFill>
              </a:rPr>
              <a:t>PARTICIPATION DE L’INTERCOMMUNALITE</a:t>
            </a:r>
            <a:r>
              <a:rPr lang="fr-FR" b="1" i="1" dirty="0">
                <a:solidFill>
                  <a:schemeClr val="tx1"/>
                </a:solidFill>
              </a:rPr>
              <a:t> :</a:t>
            </a:r>
            <a:br>
              <a:rPr lang="fr-FR" dirty="0"/>
            </a:br>
            <a:endParaRPr lang="fr-FR" dirty="0"/>
          </a:p>
        </p:txBody>
      </p:sp>
      <p:sp>
        <p:nvSpPr>
          <p:cNvPr id="3" name="Espace réservé du contenu 2">
            <a:extLst>
              <a:ext uri="{FF2B5EF4-FFF2-40B4-BE49-F238E27FC236}">
                <a16:creationId xmlns:a16="http://schemas.microsoft.com/office/drawing/2014/main" id="{EF43B628-E3A7-493F-8120-9405829E1118}"/>
              </a:ext>
            </a:extLst>
          </p:cNvPr>
          <p:cNvSpPr>
            <a:spLocks noGrp="1"/>
          </p:cNvSpPr>
          <p:nvPr>
            <p:ph idx="1"/>
          </p:nvPr>
        </p:nvSpPr>
        <p:spPr>
          <a:xfrm>
            <a:off x="677334" y="2160589"/>
            <a:ext cx="9020339" cy="3880773"/>
          </a:xfrm>
        </p:spPr>
        <p:txBody>
          <a:bodyPr/>
          <a:lstStyle/>
          <a:p>
            <a:pPr algn="just"/>
            <a:r>
              <a:rPr lang="fr-FR" sz="2000" dirty="0">
                <a:solidFill>
                  <a:schemeClr val="tx1"/>
                </a:solidFill>
              </a:rPr>
              <a:t>Le montant de l’attribution de compensation versée par l’Agglomération en 2024 est diminué suite à la prise de compétence «  Enseignement de la musique, de la danse et du théâtre » par la CAPCA.</a:t>
            </a:r>
          </a:p>
          <a:p>
            <a:pPr algn="just"/>
            <a:r>
              <a:rPr lang="fr-FR" sz="2000" dirty="0">
                <a:solidFill>
                  <a:schemeClr val="tx1"/>
                </a:solidFill>
              </a:rPr>
              <a:t>Le montant inscrit au c/73211 est porté à </a:t>
            </a:r>
            <a:r>
              <a:rPr lang="fr-FR" sz="2000" b="1" dirty="0">
                <a:solidFill>
                  <a:schemeClr val="tx1"/>
                </a:solidFill>
              </a:rPr>
              <a:t>1 183 550 euros</a:t>
            </a:r>
            <a:r>
              <a:rPr lang="fr-FR" sz="2000" dirty="0">
                <a:solidFill>
                  <a:schemeClr val="tx1"/>
                </a:solidFill>
              </a:rPr>
              <a:t>. </a:t>
            </a:r>
          </a:p>
        </p:txBody>
      </p:sp>
    </p:spTree>
    <p:extLst>
      <p:ext uri="{BB962C8B-B14F-4D97-AF65-F5344CB8AC3E}">
        <p14:creationId xmlns:p14="http://schemas.microsoft.com/office/powerpoint/2010/main" val="121235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87B8E-A7C0-4C83-A866-5F79C7A95118}"/>
              </a:ext>
            </a:extLst>
          </p:cNvPr>
          <p:cNvSpPr>
            <a:spLocks noGrp="1"/>
          </p:cNvSpPr>
          <p:nvPr>
            <p:ph type="title"/>
          </p:nvPr>
        </p:nvSpPr>
        <p:spPr>
          <a:xfrm>
            <a:off x="677334" y="609600"/>
            <a:ext cx="8596668" cy="908807"/>
          </a:xfrm>
        </p:spPr>
        <p:txBody>
          <a:bodyPr>
            <a:normAutofit fontScale="90000"/>
          </a:bodyPr>
          <a:lstStyle/>
          <a:p>
            <a:r>
              <a:rPr lang="fr-FR" b="1" u="sng" dirty="0">
                <a:solidFill>
                  <a:schemeClr val="tx1"/>
                </a:solidFill>
              </a:rPr>
              <a:t>LES DOTATIONS DE L’ETAT</a:t>
            </a:r>
            <a:br>
              <a:rPr lang="fr-FR" dirty="0"/>
            </a:br>
            <a:endParaRPr lang="fr-FR" dirty="0"/>
          </a:p>
        </p:txBody>
      </p:sp>
      <p:sp>
        <p:nvSpPr>
          <p:cNvPr id="3" name="Espace réservé du contenu 2">
            <a:extLst>
              <a:ext uri="{FF2B5EF4-FFF2-40B4-BE49-F238E27FC236}">
                <a16:creationId xmlns:a16="http://schemas.microsoft.com/office/drawing/2014/main" id="{5DFFE22C-A878-4E96-90B6-E887DCB7AE83}"/>
              </a:ext>
            </a:extLst>
          </p:cNvPr>
          <p:cNvSpPr>
            <a:spLocks noGrp="1"/>
          </p:cNvSpPr>
          <p:nvPr>
            <p:ph idx="1"/>
          </p:nvPr>
        </p:nvSpPr>
        <p:spPr>
          <a:xfrm>
            <a:off x="677334" y="1539803"/>
            <a:ext cx="8596668" cy="3880773"/>
          </a:xfrm>
        </p:spPr>
        <p:txBody>
          <a:bodyPr/>
          <a:lstStyle/>
          <a:p>
            <a:pPr marL="0" indent="0">
              <a:buNone/>
            </a:pPr>
            <a:r>
              <a:rPr lang="fr-FR" dirty="0">
                <a:solidFill>
                  <a:schemeClr val="tx1"/>
                </a:solidFill>
              </a:rPr>
              <a:t> </a:t>
            </a:r>
          </a:p>
          <a:p>
            <a:pPr marL="0" indent="0">
              <a:buNone/>
            </a:pPr>
            <a:r>
              <a:rPr lang="fr-FR" sz="2000" dirty="0">
                <a:solidFill>
                  <a:schemeClr val="tx1"/>
                </a:solidFill>
              </a:rPr>
              <a:t>Le montant de la DGF notifié par les services de l’Etat.</a:t>
            </a:r>
          </a:p>
          <a:p>
            <a:pPr lvl="0"/>
            <a:r>
              <a:rPr lang="fr-FR" sz="2000" dirty="0">
                <a:solidFill>
                  <a:schemeClr val="tx1"/>
                </a:solidFill>
              </a:rPr>
              <a:t>Dotation forfaitaire de la commune : </a:t>
            </a:r>
            <a:r>
              <a:rPr lang="fr-FR" sz="2000" b="1" dirty="0">
                <a:solidFill>
                  <a:schemeClr val="tx1"/>
                </a:solidFill>
              </a:rPr>
              <a:t>0 euro </a:t>
            </a:r>
            <a:r>
              <a:rPr lang="fr-FR" sz="2000" dirty="0">
                <a:solidFill>
                  <a:schemeClr val="tx1"/>
                </a:solidFill>
              </a:rPr>
              <a:t>cette année.</a:t>
            </a:r>
          </a:p>
          <a:p>
            <a:pPr lvl="0"/>
            <a:r>
              <a:rPr lang="fr-FR" sz="2000" dirty="0">
                <a:solidFill>
                  <a:schemeClr val="tx1"/>
                </a:solidFill>
              </a:rPr>
              <a:t>Dotation de solidarité rurale </a:t>
            </a:r>
            <a:r>
              <a:rPr lang="fr-FR" sz="2000" b="1" dirty="0">
                <a:solidFill>
                  <a:schemeClr val="tx1"/>
                </a:solidFill>
              </a:rPr>
              <a:t>24 000 euros</a:t>
            </a:r>
            <a:r>
              <a:rPr lang="fr-FR" sz="2000" dirty="0">
                <a:solidFill>
                  <a:schemeClr val="tx1"/>
                </a:solidFill>
              </a:rPr>
              <a:t>.</a:t>
            </a:r>
          </a:p>
          <a:p>
            <a:endParaRPr lang="fr-FR" dirty="0">
              <a:solidFill>
                <a:schemeClr val="tx1"/>
              </a:solidFill>
            </a:endParaRPr>
          </a:p>
        </p:txBody>
      </p:sp>
    </p:spTree>
    <p:extLst>
      <p:ext uri="{BB962C8B-B14F-4D97-AF65-F5344CB8AC3E}">
        <p14:creationId xmlns:p14="http://schemas.microsoft.com/office/powerpoint/2010/main" val="406921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1961</TotalTime>
  <Words>2219</Words>
  <Application>Microsoft Office PowerPoint</Application>
  <PresentationFormat>Grand écran</PresentationFormat>
  <Paragraphs>264</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Arial</vt:lpstr>
      <vt:lpstr>Calibri</vt:lpstr>
      <vt:lpstr>Trebuchet MS</vt:lpstr>
      <vt:lpstr>Wingdings</vt:lpstr>
      <vt:lpstr>Wingdings 3</vt:lpstr>
      <vt:lpstr>Facette</vt:lpstr>
      <vt:lpstr>Présentation budget Primitif 2024</vt:lpstr>
      <vt:lpstr>Présentation PowerPoint</vt:lpstr>
      <vt:lpstr>Présentation PowerPoint</vt:lpstr>
      <vt:lpstr>Présentation PowerPoint</vt:lpstr>
      <vt:lpstr>Rappel infos :</vt:lpstr>
      <vt:lpstr>INFORMATIONS FINANCIERES </vt:lpstr>
      <vt:lpstr>TAUX D’IMPOSITION DES TAXES LOCALES </vt:lpstr>
      <vt:lpstr>PARTICIPATION DE L’INTERCOMMUNALITE : </vt:lpstr>
      <vt:lpstr>LES DOTATIONS DE L’ETAT </vt:lpstr>
      <vt:lpstr>LES PRODUITS DES SERVICES </vt:lpstr>
      <vt:lpstr>BUDGET DE FONCTIONNEMENT </vt:lpstr>
      <vt:lpstr>Présentation PowerPoint</vt:lpstr>
      <vt:lpstr>ETAT DE LA DETTE  </vt:lpstr>
      <vt:lpstr>SUBVENTIONS AUX ASSOCIATIONS </vt:lpstr>
      <vt:lpstr>FINANCEMENT MJC CENTRE SOCIAL 3 RIVIERES </vt:lpstr>
      <vt:lpstr>CHARGES DE PERSONNEL </vt:lpstr>
      <vt:lpstr>LES RECETTES DE FONCTIONNEMENT   </vt:lpstr>
      <vt:lpstr>PRODUITS DES SERVICES </vt:lpstr>
      <vt:lpstr> LE FINANCEMENT DE L’INVESTISSEMENT </vt:lpstr>
      <vt:lpstr> LA SECTION D’INVESTISSEMENT </vt:lpstr>
      <vt:lpstr>Dépenses d’investissement </vt:lpstr>
      <vt:lpstr>Principales opérations d’investissement prévues au BP 2024 : </vt:lpstr>
      <vt:lpstr>Recettes d’investissement </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budget Primitif 2022</dc:title>
  <dc:creator>Fred Javelas</dc:creator>
  <cp:lastModifiedBy>Frederik Javelas</cp:lastModifiedBy>
  <cp:revision>113</cp:revision>
  <cp:lastPrinted>2024-04-08T10:32:00Z</cp:lastPrinted>
  <dcterms:created xsi:type="dcterms:W3CDTF">2022-04-12T12:12:28Z</dcterms:created>
  <dcterms:modified xsi:type="dcterms:W3CDTF">2024-04-09T13:51:55Z</dcterms:modified>
</cp:coreProperties>
</file>