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70" r:id="rId5"/>
    <p:sldId id="258" r:id="rId6"/>
    <p:sldId id="269" r:id="rId7"/>
    <p:sldId id="259" r:id="rId8"/>
    <p:sldId id="262" r:id="rId9"/>
    <p:sldId id="263" r:id="rId10"/>
    <p:sldId id="264" r:id="rId11"/>
    <p:sldId id="265" r:id="rId12"/>
    <p:sldId id="266" r:id="rId13"/>
    <p:sldId id="267" r:id="rId14"/>
    <p:sldId id="268" r:id="rId15"/>
    <p:sldId id="271" r:id="rId16"/>
    <p:sldId id="260"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BF29F3-3C81-1B47-5E21-689106DA51E4}" name="Maire" initials="M" userId="S-1-5-21-1397970575-3216054635-1304749002-11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4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2:46.746"/>
    </inkml:context>
    <inkml:brush xml:id="br0">
      <inkml:brushProperty name="width" value="0.05" units="cm"/>
      <inkml:brushProperty name="height" value="0.05" units="cm"/>
      <inkml:brushProperty name="color" value="#E71224"/>
    </inkml:brush>
  </inkml:definitions>
  <inkml:trace contextRef="#ctx0" brushRef="#br0">972 92 24575,'-22'0'0,"-1"1"0,1 1 0,-36 7 0,46-5 0,0-1 0,1 2 0,-1-1 0,1 2 0,1-1 0,-1 1 0,1 1 0,-12 9 0,0 4 0,0 1 0,-29 38 0,37-40 0,-1-2 0,-1 0 0,0 0 0,-1-2 0,-26 19 0,13-13 0,-48 44 0,51-40 0,-50 35 0,47-39 0,0 1 0,2 1 0,1 2 0,1 1 0,-36 47 0,45-49 0,2 0 0,1 1 0,-20 48 0,29-58 0,0 1 0,1 0 0,0 0 0,1 0 0,-1 29 0,6 86 0,0-59 0,-1 473 0,1-523 0,0 0 0,2 0 0,0-1 0,2 1 0,0-1 0,2 0 0,0-1 0,13 22 0,22 63 0,-39-87 0,0 1 0,0-1 0,1 37 0,4 27 0,-4-66 0,1 1 0,0-2 0,2 1 0,0-1 0,15 24 0,-1-3 0,33 46 0,-42-64 0,0 0 0,-1 0 0,-1 1 0,-1 1 0,0 0 0,-2 0 0,11 38 0,-17-50 0,0 7 0,0-1 0,1 0 0,1 0 0,0-1 0,1 1 0,1-1 0,0 0 0,0 0 0,10 13 0,0-3 0,-13-17 0,1 0 0,0 0 0,0-1 0,1 0 0,-1 0 0,11 9 0,52 39 0,23 16 0,-79-62 0,0 0 0,1-1 0,0 0 0,0-1 0,1 0 0,19 4 0,6 1 0,53 21 0,-66-21 0,0-1 0,1-1 0,0-1 0,0-2 0,35 4 0,14-10 0,-58-1 0,0 1 0,1 1 0,-1 0 0,0 2 0,0 0 0,30 8 0,-15 1 0,0-1 0,1-1 0,-1-2 0,2-2 0,-1 0 0,43-1 0,437-6 0,-463-1 0,0-2 0,67-15 0,4-1 0,-103 19 0,0-1 0,-1 0 0,1-1 0,-1-1 0,0-1 0,0 0 0,0-1 0,-1-1 0,0-1 0,-1 0 0,0-1 0,0-1 0,-1 0 0,0-1 0,12-14 0,60-71 0,-4-5 0,128-210 0,-202 298 0,-1 0 0,-1 0 0,0-1 0,-1 0 0,-1 0 0,5-30 0,-4 23 0,1 1 0,0 0 0,15-30 0,-11 26 0,13-43 0,-14 13 0,-3 0 0,-1 0 0,-4 0 0,-5-64 0,1-1 0,4-1 0,-3-121 0,-2 207 0,-1-1 0,-17-53 0,1-3 0,14 53 0,-2 0 0,-2 0 0,-29-73 0,13 51 0,17 37 0,0 0 0,-23-36 0,4 15 0,13 18 0,-1 1 0,-2 2 0,-38-42 0,26 37 0,-2 2 0,0 2 0,-61-35 0,83 53 0,1 0 0,0-1 0,-13-12 0,14 11 0,0 1 0,-1 0 0,0 1 0,-12-7 0,-228-99 0,234 105 0,1 0 0,0-1 0,-18-13 0,17 10 0,0 2 0,-27-14 0,-9 2 0,-1 3 0,-63-14 0,71 21 0,25 6 0,-1 1 0,1 1 0,-34-3 0,-259 6 0,147 2 0,150 0 0,1 1 0,0 1 0,0 0 0,1 1 0,-1 0 0,1 2 0,-1-1 0,-15 10 0,-33 12 0,55-24-227,1 0-1,0 0 1,0 0-1,1 1 1,-10 6-1,-3 7-6598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54:25.549"/>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54:26.107"/>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54:26.511"/>
    </inkml:context>
    <inkml:brush xml:id="br0">
      <inkml:brushProperty name="width" value="0.35" units="cm"/>
      <inkml:brushProperty name="height" value="0.35" units="cm"/>
      <inkml:brushProperty name="color" value="#E71224"/>
    </inkml:brush>
  </inkml:definitions>
  <inkml:trace contextRef="#ctx0" brushRef="#br0">1 1 24575,'0'0'-8191</inkml:trace>
  <inkml:trace contextRef="#ctx0" brushRef="#br0" timeOffset="1">1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54:26.864"/>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54:27.232"/>
    </inkml:context>
    <inkml:brush xml:id="br0">
      <inkml:brushProperty name="width" value="0.35" units="cm"/>
      <inkml:brushProperty name="height" value="0.35" units="cm"/>
      <inkml:brushProperty name="color" value="#E71224"/>
    </inkml:brush>
  </inkml:definitions>
  <inkml:trace contextRef="#ctx0" brushRef="#br0">1 1 24575,'0'0'-8191</inkml:trace>
  <inkml:trace contextRef="#ctx0" brushRef="#br0" timeOffset="1">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3:55.65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3:55.65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3:55.65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23:57.589"/>
    </inkml:context>
    <inkml:brush xml:id="br0">
      <inkml:brushProperty name="width" value="0.35" units="cm"/>
      <inkml:brushProperty name="height" value="0.35" units="cm"/>
      <inkml:brushProperty name="color" value="#E71224"/>
    </inkml:brush>
  </inkml:definitions>
  <inkml:trace contextRef="#ctx0" brushRef="#br0">31 1 24575,'25'1'0,"0"1"0,0 2 0,0 1 0,0 1 0,27 10 0,-7-3 0,-6-3 0,-26-8 0,-1 1 0,1 1 0,0 0 0,17 9 0,-26-11 0,0 0 0,-1 1 0,1-1 0,-1 1 0,0 0 0,0 0 0,0 0 0,0 0 0,0 1 0,-1-1 0,0 1 0,1-1 0,-1 1 0,-1 0 0,1 0 0,0 0 0,-1 0 0,1 6 0,3 20 0,-3-1 0,0 1 0,-2 0 0,-4 40 0,0 15 0,5-75 0,-1 1 0,0-1 0,-1 1 0,0-1 0,-1 0 0,1 0 0,-2 1 0,0-1 0,0 0 0,-1-1 0,0 1 0,-1-1 0,-11 18 0,-9 6 0,0 2 0,2 1 0,-34 72 0,46-85 0,-19 31 0,21-41 0,1-1 0,1 2 0,0-1 0,1 1 0,0 0 0,1 0 0,-5 28 0,6 10 0,6 97 0,1-93 0,-5 71 0,-1-115 0,0-1 0,0 0 0,-1 1 0,-1-1 0,0-1 0,0 1 0,-1-1 0,0 0 0,-1 0 0,-14 16 0,-20 31 0,22-33 0,8-21 0,10-3 0,1-1 0,-1 0 0,0 1 0,1-1 0,-1 1 0,1-1 0,-1 0 0,1 1 0,-1-1 0,1 0 0,0 1 0,-1-1 0,1 0 0,0 0 0,-1 0 0,1 1 0,0-1 0,0-1 0,-2-6 0,1-1 0,0 1 0,1-1 0,0 1 0,0 0 0,1-1 0,2-9 0,17-63 0,-11 46 0,11-52 0,-4-2 0,-4 0 0,-4 0 0,-4-121 0,-6-187 0,3 224 0,-1 166 0,0 0 0,1 0 0,-1-1 0,2 1 0,-1 0 0,4-7 0,-5 12 0,0 1 0,1-1 0,0 1 0,-1-1 0,1 1 0,0 0 0,0-1 0,0 1 0,-1 0 0,2-1 0,-1 1 0,0 0 0,0 0 0,0 0 0,0 0 0,1 0 0,-1 0 0,0 0 0,1 1 0,-1-1 0,1 0 0,-1 1 0,1-1 0,-1 1 0,1 0 0,-1-1 0,1 1 0,-1 0 0,1 0 0,0 0 0,-1 0 0,1 0 0,-1 0 0,3 1 0,-2 0 0,0 0 0,0-1 0,-1 1 0,1 0 0,0 1 0,0-1 0,-1 0 0,1 0 0,0 1 0,-1-1 0,1 1 0,-1-1 0,0 1 0,0 0 0,0 0 0,2 2 0,14 37 0,-11-28 0,4 13 0,-2 0 0,0 0 0,-1 1 0,-2-1 0,-1 1 0,-1 1 0,0 39 0,-5 869 0,2-929 0,0 0 0,1 0 0,1 0 0,-1 0 0,1-1 0,0 1 0,5 12 0,-6-18 0,-1 0 0,1 0 0,0 1 0,-1-1 0,1 0 0,0 0 0,-1 0 0,1 0 0,0 0 0,0 0 0,0 0 0,0 0 0,0 0 0,0 0 0,0-1 0,1 1 0,-1 0 0,0-1 0,0 1 0,1 0 0,-1-1 0,0 0 0,0 1 0,1-1 0,-1 0 0,1 0 0,-1 0 0,0 0 0,1 0 0,-1 0 0,0 0 0,1 0 0,-1 0 0,0-1 0,1 1 0,-1-1 0,0 1 0,0-1 0,1 1 0,-1-1 0,0 0 0,0 1 0,0-1 0,0 0 0,0 0 0,0 0 0,0 0 0,1-1 0,2-2 0,-1 0 0,0 1 0,0-2 0,0 1 0,0 0 0,-1-1 0,1 1 0,-1-1 0,0 0 0,-1 1 0,3-11 0,-1 4 0,101-392 0,-90 322 0,-3 0 0,-3-1 0,-5-95 0,-4 103 209,2 45-524,-1 0 0,-2-1 1,0 1-1,-10-36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3:55.65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3:55.65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1:33:55.65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5:54:24.949"/>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5A6C2-4682-0555-C05B-44C215BD963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84BFA1D-CEA5-4561-8058-0ADC8B6EE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1706BC-CF78-39E4-A435-AC6ADFC3C748}"/>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355260F5-3D0A-2FFD-9660-B7715BCBB3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7EA661-818C-3F6C-701E-92E78DE7603F}"/>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178494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1957D-CC49-8567-C77C-4E0A1D58E4E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DFF1E21-731D-D06F-FE4C-77A92189BB4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FF4571-E9D4-CD11-28CD-B93774A3345F}"/>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37CDA706-7069-607E-CAEE-6518DA4D51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187FE3-A1A3-7780-57C3-AF70674FA59B}"/>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40967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381EFEC-F850-E287-4A78-644857C8A65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C662E3F-D500-A63A-066E-8AB84AD0D54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94AD28-69C7-DFF7-123C-7FC8D8B6E37B}"/>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0504DA97-EEDE-A31E-BFFC-27E5BC9404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CC75B4-343E-0FE5-0267-9F6F9568CAB5}"/>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366599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2101B6-BD4F-A87C-59D0-4B7539967E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D2D669-3EC2-4007-68C4-A1495575B5D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21C05C-3394-20E8-751B-47D575B70C17}"/>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E8837A59-3C80-A843-660E-3D5F65B819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875F58-C34E-5509-1F7F-86759667C2A6}"/>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321953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0C2A0-381F-629C-2DE3-4C95EE170ED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8EADDC6-CEAA-FDCB-CD65-BAFA2C9D9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0F54190-D7C9-F5AD-21EA-DB79C85D2332}"/>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C596AA87-F94E-4350-AF47-F0D8EBC4C4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552529-03B3-0CBD-09C4-D51EF708928B}"/>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280684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50F36-63B0-458F-BC80-8C6031DF81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FF1FD7-5DE1-C780-3AF0-1A11CE40E30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1C92F69-659E-A9E3-2974-1CB4A457A43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D13CBEB-7D3B-9DB4-81B1-2192B77F899A}"/>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6" name="Espace réservé du pied de page 5">
            <a:extLst>
              <a:ext uri="{FF2B5EF4-FFF2-40B4-BE49-F238E27FC236}">
                <a16:creationId xmlns:a16="http://schemas.microsoft.com/office/drawing/2014/main" id="{69E85E07-023E-3A97-F456-D4FB9061DC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6CB6652-8AD9-BBEF-7CEB-25DE3C285E47}"/>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374312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8A2865-20B6-F536-1CCD-D33AA984518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639E3D-71D9-2C12-FB16-595383B02D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1DED934-9719-BCC8-778F-BE527BA1B90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B495CCD-DEF4-3EFB-D335-509534489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CA5DF63-15F1-C94C-8FC0-701692EC660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444A554-4417-82A6-5B79-B4EEC718F34D}"/>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8" name="Espace réservé du pied de page 7">
            <a:extLst>
              <a:ext uri="{FF2B5EF4-FFF2-40B4-BE49-F238E27FC236}">
                <a16:creationId xmlns:a16="http://schemas.microsoft.com/office/drawing/2014/main" id="{D875BDC2-3F66-66AA-984D-C324E81E5F9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86EAA71-1F7F-8A07-C18E-37A1EA7820B2}"/>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4585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00307-33C8-A82D-BA0B-2DE273A80FF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3455BD4-EA09-F85A-DF47-332292E5FC31}"/>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4" name="Espace réservé du pied de page 3">
            <a:extLst>
              <a:ext uri="{FF2B5EF4-FFF2-40B4-BE49-F238E27FC236}">
                <a16:creationId xmlns:a16="http://schemas.microsoft.com/office/drawing/2014/main" id="{04ABB26B-592C-D36A-E1E7-351C89FFDCD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E0BEEAB-7A23-B4D4-EE4F-ECE9E022E2F6}"/>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158026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BFFFDE-2B5C-BA61-807F-780E8639DDA0}"/>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3" name="Espace réservé du pied de page 2">
            <a:extLst>
              <a:ext uri="{FF2B5EF4-FFF2-40B4-BE49-F238E27FC236}">
                <a16:creationId xmlns:a16="http://schemas.microsoft.com/office/drawing/2014/main" id="{C350400F-366F-3FB4-E87F-2BCF7C145E1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8ED7D36-97B8-B527-2491-04069B35ABC6}"/>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128880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51CFE8-4756-0C2F-B6B6-D1C3C1D76B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6442F59-7299-C075-71D8-121ED9DF27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204CD52-63DC-63D2-BFA7-6057CAC36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8FFBC8-28D9-6A7A-8C18-85858C1E1D4A}"/>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6" name="Espace réservé du pied de page 5">
            <a:extLst>
              <a:ext uri="{FF2B5EF4-FFF2-40B4-BE49-F238E27FC236}">
                <a16:creationId xmlns:a16="http://schemas.microsoft.com/office/drawing/2014/main" id="{44852824-EE76-7DEB-CE59-09FC8DC634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FE48E-4136-811F-D56C-E69AC46B1E9C}"/>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1721374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7413D-C1BE-BEAB-0107-70BBF2E57D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65C947F-1A67-F3C3-CC07-14C9BE5FC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AD08E5E-D473-75D1-CCD6-BC9544853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72061B6-1FED-0F68-A109-7C54E1B3074B}"/>
              </a:ext>
            </a:extLst>
          </p:cNvPr>
          <p:cNvSpPr>
            <a:spLocks noGrp="1"/>
          </p:cNvSpPr>
          <p:nvPr>
            <p:ph type="dt" sz="half" idx="10"/>
          </p:nvPr>
        </p:nvSpPr>
        <p:spPr/>
        <p:txBody>
          <a:bodyPr/>
          <a:lstStyle/>
          <a:p>
            <a:fld id="{C8A0A655-8003-4C27-A422-BEF249EF7DE8}" type="datetimeFigureOut">
              <a:rPr lang="fr-FR" smtClean="0"/>
              <a:t>04/07/2023</a:t>
            </a:fld>
            <a:endParaRPr lang="fr-FR"/>
          </a:p>
        </p:txBody>
      </p:sp>
      <p:sp>
        <p:nvSpPr>
          <p:cNvPr id="6" name="Espace réservé du pied de page 5">
            <a:extLst>
              <a:ext uri="{FF2B5EF4-FFF2-40B4-BE49-F238E27FC236}">
                <a16:creationId xmlns:a16="http://schemas.microsoft.com/office/drawing/2014/main" id="{92CE0A4A-8C26-4949-BAA2-709A8E8C95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D3A245-8BA2-7931-B5E9-EB921E0388CC}"/>
              </a:ext>
            </a:extLst>
          </p:cNvPr>
          <p:cNvSpPr>
            <a:spLocks noGrp="1"/>
          </p:cNvSpPr>
          <p:nvPr>
            <p:ph type="sldNum" sz="quarter" idx="12"/>
          </p:nvPr>
        </p:nvSpPr>
        <p:spPr/>
        <p:txBody>
          <a:bodyPr/>
          <a:lstStyle/>
          <a:p>
            <a:fld id="{71372DE0-E8A1-419C-9C23-3780AD290DD0}" type="slidenum">
              <a:rPr lang="fr-FR" smtClean="0"/>
              <a:t>‹N°›</a:t>
            </a:fld>
            <a:endParaRPr lang="fr-FR"/>
          </a:p>
        </p:txBody>
      </p:sp>
    </p:spTree>
    <p:extLst>
      <p:ext uri="{BB962C8B-B14F-4D97-AF65-F5344CB8AC3E}">
        <p14:creationId xmlns:p14="http://schemas.microsoft.com/office/powerpoint/2010/main" val="388462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001B2EB-E1D8-A89B-3B66-50DCB01E9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C8A4D71-CD44-0867-C990-8D8FF562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930339-9333-7593-9FDD-74577F9BA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0A655-8003-4C27-A422-BEF249EF7DE8}"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0DF83EBF-ED45-56E7-D41C-3AC4A2E842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05D221E-5984-7E22-F491-E5A4506DAF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72DE0-E8A1-419C-9C23-3780AD290DD0}" type="slidenum">
              <a:rPr lang="fr-FR" smtClean="0"/>
              <a:t>‹N°›</a:t>
            </a:fld>
            <a:endParaRPr lang="fr-FR"/>
          </a:p>
        </p:txBody>
      </p:sp>
    </p:spTree>
    <p:extLst>
      <p:ext uri="{BB962C8B-B14F-4D97-AF65-F5344CB8AC3E}">
        <p14:creationId xmlns:p14="http://schemas.microsoft.com/office/powerpoint/2010/main" val="20611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customXml" Target="../ink/ink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jpg"/><Relationship Id="rId5" Type="http://schemas.openxmlformats.org/officeDocument/2006/relationships/customXml" Target="../ink/ink4.xml"/><Relationship Id="rId10" Type="http://schemas.openxmlformats.org/officeDocument/2006/relationships/image" Target="../media/image14.jpg"/><Relationship Id="rId4" Type="http://schemas.openxmlformats.org/officeDocument/2006/relationships/image" Target="../media/image3.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customXml" Target="../ink/ink6.xml"/><Relationship Id="rId4" Type="http://schemas.openxmlformats.org/officeDocument/2006/relationships/image" Target="../media/image3.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customXml" Target="../ink/ink7.xml"/><Relationship Id="rId4" Type="http://schemas.openxmlformats.org/officeDocument/2006/relationships/image" Target="../media/image3.png"/><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customXml" Target="../ink/ink12.xml"/><Relationship Id="rId3" Type="http://schemas.openxmlformats.org/officeDocument/2006/relationships/image" Target="../media/image2.png"/><Relationship Id="rId7" Type="http://schemas.openxmlformats.org/officeDocument/2006/relationships/image" Target="../media/image22.jpg"/><Relationship Id="rId12" Type="http://schemas.openxmlformats.org/officeDocument/2006/relationships/customXml" Target="../ink/ink11.xml"/><Relationship Id="rId2" Type="http://schemas.openxmlformats.org/officeDocument/2006/relationships/image" Target="../media/image1.png"/><Relationship Id="rId16" Type="http://schemas.openxmlformats.org/officeDocument/2006/relationships/customXml" Target="../ink/ink1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customXml" Target="../ink/ink10.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customXml" Target="../ink/ink9.xml"/><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139451" y="228600"/>
            <a:ext cx="11782425" cy="1938060"/>
          </a:xfrm>
        </p:spPr>
        <p:txBody>
          <a:bodyPr>
            <a:normAutofit fontScale="90000"/>
          </a:bodyPr>
          <a:lstStyle/>
          <a:p>
            <a:r>
              <a:rPr lang="fr-FR" sz="4800" b="1" dirty="0">
                <a:latin typeface="+mn-lt"/>
              </a:rPr>
              <a:t>Nouveau mode de collecte sur la commune de Beauchastel à partir de juin 2023</a:t>
            </a:r>
            <a:br>
              <a:rPr lang="fr-FR" sz="4800" b="1" dirty="0">
                <a:latin typeface="+mn-lt"/>
              </a:rPr>
            </a:br>
            <a:r>
              <a:rPr lang="fr-FR" sz="4800" b="1" dirty="0">
                <a:latin typeface="+mn-lt"/>
              </a:rPr>
              <a:t>(Compétence CAPCA)</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24" y="2451607"/>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416801" y="2302150"/>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462" y="2532500"/>
            <a:ext cx="2505075" cy="1043057"/>
          </a:xfrm>
          <a:prstGeom prst="rect">
            <a:avLst/>
          </a:prstGeom>
        </p:spPr>
      </p:pic>
    </p:spTree>
    <p:extLst>
      <p:ext uri="{BB962C8B-B14F-4D97-AF65-F5344CB8AC3E}">
        <p14:creationId xmlns:p14="http://schemas.microsoft.com/office/powerpoint/2010/main" val="357149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dirty="0">
                <a:solidFill>
                  <a:schemeClr val="bg1"/>
                </a:solidFill>
              </a:rPr>
              <a:t>Place de la gare</a:t>
            </a:r>
          </a:p>
        </p:txBody>
      </p:sp>
      <p:sp>
        <p:nvSpPr>
          <p:cNvPr id="7" name="ZoneTexte 6">
            <a:extLst>
              <a:ext uri="{FF2B5EF4-FFF2-40B4-BE49-F238E27FC236}">
                <a16:creationId xmlns:a16="http://schemas.microsoft.com/office/drawing/2014/main" id="{03DAE6AF-AE29-2CC2-C3C7-87305AC6927E}"/>
              </a:ext>
            </a:extLst>
          </p:cNvPr>
          <p:cNvSpPr txBox="1"/>
          <p:nvPr/>
        </p:nvSpPr>
        <p:spPr>
          <a:xfrm>
            <a:off x="1045029" y="1404257"/>
            <a:ext cx="2177142" cy="646331"/>
          </a:xfrm>
          <a:prstGeom prst="rect">
            <a:avLst/>
          </a:prstGeom>
          <a:noFill/>
        </p:spPr>
        <p:txBody>
          <a:bodyPr wrap="square" rtlCol="0">
            <a:spAutoFit/>
          </a:bodyPr>
          <a:lstStyle/>
          <a:p>
            <a:r>
              <a:rPr lang="fr-FR" b="1" dirty="0">
                <a:solidFill>
                  <a:schemeClr val="bg1"/>
                </a:solidFill>
              </a:rPr>
              <a:t>Le Rely 1 : rue des abricotiers</a:t>
            </a:r>
          </a:p>
        </p:txBody>
      </p:sp>
      <p:sp>
        <p:nvSpPr>
          <p:cNvPr id="12" name="ZoneTexte 11">
            <a:extLst>
              <a:ext uri="{FF2B5EF4-FFF2-40B4-BE49-F238E27FC236}">
                <a16:creationId xmlns:a16="http://schemas.microsoft.com/office/drawing/2014/main" id="{D4CCD622-FA6A-AE0F-AB32-3154F6464DDC}"/>
              </a:ext>
            </a:extLst>
          </p:cNvPr>
          <p:cNvSpPr txBox="1"/>
          <p:nvPr/>
        </p:nvSpPr>
        <p:spPr>
          <a:xfrm>
            <a:off x="8147617" y="1453147"/>
            <a:ext cx="2177143" cy="369332"/>
          </a:xfrm>
          <a:prstGeom prst="rect">
            <a:avLst/>
          </a:prstGeom>
          <a:noFill/>
        </p:spPr>
        <p:txBody>
          <a:bodyPr wrap="square" rtlCol="0">
            <a:spAutoFit/>
          </a:bodyPr>
          <a:lstStyle/>
          <a:p>
            <a:r>
              <a:rPr lang="fr-FR" b="1" dirty="0">
                <a:solidFill>
                  <a:schemeClr val="bg1"/>
                </a:solidFill>
              </a:rPr>
              <a:t>Rely 2 </a:t>
            </a:r>
          </a:p>
        </p:txBody>
      </p:sp>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E23D389F-5B1C-710B-543A-6E0B294F4374}"/>
                  </a:ext>
                </a:extLst>
              </p14:cNvPr>
              <p14:cNvContentPartPr/>
              <p14:nvPr/>
            </p14:nvContentPartPr>
            <p14:xfrm>
              <a:off x="-240069" y="-392177"/>
              <a:ext cx="360" cy="360"/>
            </p14:xfrm>
          </p:contentPart>
        </mc:Choice>
        <mc:Fallback xmlns="">
          <p:pic>
            <p:nvPicPr>
              <p:cNvPr id="17" name="Encre 16">
                <a:extLst>
                  <a:ext uri="{FF2B5EF4-FFF2-40B4-BE49-F238E27FC236}">
                    <a16:creationId xmlns:a16="http://schemas.microsoft.com/office/drawing/2014/main" id="{E23D389F-5B1C-710B-543A-6E0B294F4374}"/>
                  </a:ext>
                </a:extLst>
              </p:cNvPr>
              <p:cNvPicPr/>
              <p:nvPr/>
            </p:nvPicPr>
            <p:blipFill>
              <a:blip r:embed="rId6"/>
              <a:stretch>
                <a:fillRect/>
              </a:stretch>
            </p:blipFill>
            <p:spPr>
              <a:xfrm>
                <a:off x="-249069" y="-401177"/>
                <a:ext cx="18000" cy="18000"/>
              </a:xfrm>
              <a:prstGeom prst="rect">
                <a:avLst/>
              </a:prstGeom>
            </p:spPr>
          </p:pic>
        </mc:Fallback>
      </mc:AlternateContent>
      <p:pic>
        <p:nvPicPr>
          <p:cNvPr id="9" name="Image 8" descr="Une image contenant carte&#10;&#10;Description générée automatiquement">
            <a:extLst>
              <a:ext uri="{FF2B5EF4-FFF2-40B4-BE49-F238E27FC236}">
                <a16:creationId xmlns:a16="http://schemas.microsoft.com/office/drawing/2014/main" id="{A1C01F5F-977E-21B3-41AA-995B5A3A5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846" y="1005380"/>
            <a:ext cx="3401752" cy="4016829"/>
          </a:xfrm>
          <a:prstGeom prst="rect">
            <a:avLst/>
          </a:prstGeom>
        </p:spPr>
      </p:pic>
      <p:sp>
        <p:nvSpPr>
          <p:cNvPr id="18" name="Flèche : bas 17">
            <a:extLst>
              <a:ext uri="{FF2B5EF4-FFF2-40B4-BE49-F238E27FC236}">
                <a16:creationId xmlns:a16="http://schemas.microsoft.com/office/drawing/2014/main" id="{74E7652D-8126-4AA5-9300-AE588B9DDCD0}"/>
              </a:ext>
            </a:extLst>
          </p:cNvPr>
          <p:cNvSpPr/>
          <p:nvPr/>
        </p:nvSpPr>
        <p:spPr>
          <a:xfrm rot="17342162">
            <a:off x="1926726" y="917586"/>
            <a:ext cx="478971" cy="7496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4A8B732-8359-0C0D-E815-AF018A967D2C}"/>
              </a:ext>
            </a:extLst>
          </p:cNvPr>
          <p:cNvSpPr txBox="1"/>
          <p:nvPr/>
        </p:nvSpPr>
        <p:spPr>
          <a:xfrm>
            <a:off x="1075024" y="3759529"/>
            <a:ext cx="2046514" cy="923330"/>
          </a:xfrm>
          <a:prstGeom prst="rect">
            <a:avLst/>
          </a:prstGeom>
          <a:noFill/>
        </p:spPr>
        <p:txBody>
          <a:bodyPr wrap="square" rtlCol="0">
            <a:spAutoFit/>
          </a:bodyPr>
          <a:lstStyle/>
          <a:p>
            <a:endParaRPr lang="fr-FR" b="1" dirty="0">
              <a:solidFill>
                <a:schemeClr val="bg1"/>
              </a:solidFill>
            </a:endParaRPr>
          </a:p>
          <a:p>
            <a:r>
              <a:rPr lang="fr-FR" b="1" dirty="0">
                <a:solidFill>
                  <a:schemeClr val="bg1"/>
                </a:solidFill>
              </a:rPr>
              <a:t>Maison de Santé</a:t>
            </a:r>
          </a:p>
          <a:p>
            <a:r>
              <a:rPr lang="fr-FR" b="1" dirty="0">
                <a:solidFill>
                  <a:schemeClr val="bg1"/>
                </a:solidFill>
              </a:rPr>
              <a:t>Rue des Cerisiers</a:t>
            </a:r>
          </a:p>
        </p:txBody>
      </p:sp>
      <p:pic>
        <p:nvPicPr>
          <p:cNvPr id="19" name="Image 18" descr="Une image contenant carte&#10;&#10;Description générée automatiquement">
            <a:extLst>
              <a:ext uri="{FF2B5EF4-FFF2-40B4-BE49-F238E27FC236}">
                <a16:creationId xmlns:a16="http://schemas.microsoft.com/office/drawing/2014/main" id="{CACC7117-D206-2687-30B7-07ED70E68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441" y="1005380"/>
            <a:ext cx="3878530" cy="4016829"/>
          </a:xfrm>
          <a:prstGeom prst="rect">
            <a:avLst/>
          </a:prstGeom>
        </p:spPr>
      </p:pic>
      <p:sp>
        <p:nvSpPr>
          <p:cNvPr id="20" name="Flèche : bas 19">
            <a:extLst>
              <a:ext uri="{FF2B5EF4-FFF2-40B4-BE49-F238E27FC236}">
                <a16:creationId xmlns:a16="http://schemas.microsoft.com/office/drawing/2014/main" id="{337BAD54-B363-3723-B87E-0DD8775A8658}"/>
              </a:ext>
            </a:extLst>
          </p:cNvPr>
          <p:cNvSpPr/>
          <p:nvPr/>
        </p:nvSpPr>
        <p:spPr>
          <a:xfrm rot="10332993">
            <a:off x="8848546" y="2756078"/>
            <a:ext cx="478971" cy="6700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6D831D53-06D4-E1D6-AFF8-C7415B7C85FC}"/>
              </a:ext>
            </a:extLst>
          </p:cNvPr>
          <p:cNvSpPr txBox="1"/>
          <p:nvPr/>
        </p:nvSpPr>
        <p:spPr>
          <a:xfrm>
            <a:off x="7656181" y="4036528"/>
            <a:ext cx="3429000" cy="646331"/>
          </a:xfrm>
          <a:prstGeom prst="rect">
            <a:avLst/>
          </a:prstGeom>
          <a:noFill/>
        </p:spPr>
        <p:txBody>
          <a:bodyPr wrap="square" rtlCol="0">
            <a:spAutoFit/>
          </a:bodyPr>
          <a:lstStyle/>
          <a:p>
            <a:r>
              <a:rPr lang="fr-FR" b="1" dirty="0">
                <a:solidFill>
                  <a:schemeClr val="bg1"/>
                </a:solidFill>
              </a:rPr>
              <a:t>Carrefour route des berges</a:t>
            </a:r>
          </a:p>
          <a:p>
            <a:r>
              <a:rPr lang="fr-FR" b="1" dirty="0">
                <a:solidFill>
                  <a:schemeClr val="bg1"/>
                </a:solidFill>
              </a:rPr>
              <a:t>Et rue du 19 mars 1962</a:t>
            </a:r>
          </a:p>
        </p:txBody>
      </p:sp>
    </p:spTree>
    <p:extLst>
      <p:ext uri="{BB962C8B-B14F-4D97-AF65-F5344CB8AC3E}">
        <p14:creationId xmlns:p14="http://schemas.microsoft.com/office/powerpoint/2010/main" val="316876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dirty="0">
                <a:solidFill>
                  <a:schemeClr val="bg1"/>
                </a:solidFill>
              </a:rPr>
              <a:t>Place de la gare</a:t>
            </a:r>
          </a:p>
        </p:txBody>
      </p:sp>
      <p:sp>
        <p:nvSpPr>
          <p:cNvPr id="7" name="ZoneTexte 6">
            <a:extLst>
              <a:ext uri="{FF2B5EF4-FFF2-40B4-BE49-F238E27FC236}">
                <a16:creationId xmlns:a16="http://schemas.microsoft.com/office/drawing/2014/main" id="{03DAE6AF-AE29-2CC2-C3C7-87305AC6927E}"/>
              </a:ext>
            </a:extLst>
          </p:cNvPr>
          <p:cNvSpPr txBox="1"/>
          <p:nvPr/>
        </p:nvSpPr>
        <p:spPr>
          <a:xfrm>
            <a:off x="1045029" y="1404257"/>
            <a:ext cx="2177142" cy="646331"/>
          </a:xfrm>
          <a:prstGeom prst="rect">
            <a:avLst/>
          </a:prstGeom>
          <a:noFill/>
        </p:spPr>
        <p:txBody>
          <a:bodyPr wrap="square" rtlCol="0">
            <a:spAutoFit/>
          </a:bodyPr>
          <a:lstStyle/>
          <a:p>
            <a:r>
              <a:rPr lang="fr-FR" b="1" dirty="0">
                <a:solidFill>
                  <a:schemeClr val="bg1"/>
                </a:solidFill>
              </a:rPr>
              <a:t>Le Rely 1 : rue des abricotiers</a:t>
            </a:r>
          </a:p>
        </p:txBody>
      </p:sp>
      <p:sp>
        <p:nvSpPr>
          <p:cNvPr id="12" name="ZoneTexte 11">
            <a:extLst>
              <a:ext uri="{FF2B5EF4-FFF2-40B4-BE49-F238E27FC236}">
                <a16:creationId xmlns:a16="http://schemas.microsoft.com/office/drawing/2014/main" id="{D4CCD622-FA6A-AE0F-AB32-3154F6464DDC}"/>
              </a:ext>
            </a:extLst>
          </p:cNvPr>
          <p:cNvSpPr txBox="1"/>
          <p:nvPr/>
        </p:nvSpPr>
        <p:spPr>
          <a:xfrm>
            <a:off x="8147617" y="1453147"/>
            <a:ext cx="2177143" cy="369332"/>
          </a:xfrm>
          <a:prstGeom prst="rect">
            <a:avLst/>
          </a:prstGeom>
          <a:noFill/>
        </p:spPr>
        <p:txBody>
          <a:bodyPr wrap="square" rtlCol="0">
            <a:spAutoFit/>
          </a:bodyPr>
          <a:lstStyle/>
          <a:p>
            <a:r>
              <a:rPr lang="fr-FR" b="1" dirty="0">
                <a:solidFill>
                  <a:schemeClr val="bg1"/>
                </a:solidFill>
              </a:rPr>
              <a:t>Rely 2 </a:t>
            </a:r>
          </a:p>
        </p:txBody>
      </p:sp>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E23D389F-5B1C-710B-543A-6E0B294F4374}"/>
                  </a:ext>
                </a:extLst>
              </p14:cNvPr>
              <p14:cNvContentPartPr/>
              <p14:nvPr/>
            </p14:nvContentPartPr>
            <p14:xfrm>
              <a:off x="-240069" y="-392177"/>
              <a:ext cx="360" cy="360"/>
            </p14:xfrm>
          </p:contentPart>
        </mc:Choice>
        <mc:Fallback xmlns="">
          <p:pic>
            <p:nvPicPr>
              <p:cNvPr id="17" name="Encre 16">
                <a:extLst>
                  <a:ext uri="{FF2B5EF4-FFF2-40B4-BE49-F238E27FC236}">
                    <a16:creationId xmlns:a16="http://schemas.microsoft.com/office/drawing/2014/main" id="{E23D389F-5B1C-710B-543A-6E0B294F4374}"/>
                  </a:ext>
                </a:extLst>
              </p:cNvPr>
              <p:cNvPicPr/>
              <p:nvPr/>
            </p:nvPicPr>
            <p:blipFill>
              <a:blip r:embed="rId6"/>
              <a:stretch>
                <a:fillRect/>
              </a:stretch>
            </p:blipFill>
            <p:spPr>
              <a:xfrm>
                <a:off x="-249069" y="-401177"/>
                <a:ext cx="18000" cy="18000"/>
              </a:xfrm>
              <a:prstGeom prst="rect">
                <a:avLst/>
              </a:prstGeom>
            </p:spPr>
          </p:pic>
        </mc:Fallback>
      </mc:AlternateContent>
      <p:pic>
        <p:nvPicPr>
          <p:cNvPr id="4" name="Image 3" descr="Une image contenant texte, arbre&#10;&#10;Description générée automatiquement">
            <a:extLst>
              <a:ext uri="{FF2B5EF4-FFF2-40B4-BE49-F238E27FC236}">
                <a16:creationId xmlns:a16="http://schemas.microsoft.com/office/drawing/2014/main" id="{166C9125-20CC-A19A-68BB-942E2DA6C5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119" y="539563"/>
            <a:ext cx="2568961" cy="4807412"/>
          </a:xfrm>
          <a:prstGeom prst="rect">
            <a:avLst/>
          </a:prstGeom>
        </p:spPr>
      </p:pic>
      <mc:AlternateContent xmlns:mc="http://schemas.openxmlformats.org/markup-compatibility/2006" xmlns:p14="http://schemas.microsoft.com/office/powerpoint/2010/main">
        <mc:Choice Requires="p14">
          <p:contentPart p14:bwMode="auto" r:id="rId8">
            <p14:nvContentPartPr>
              <p14:cNvPr id="9" name="Encre 8">
                <a:extLst>
                  <a:ext uri="{FF2B5EF4-FFF2-40B4-BE49-F238E27FC236}">
                    <a16:creationId xmlns:a16="http://schemas.microsoft.com/office/drawing/2014/main" id="{DE01DDFD-1DC9-A4B3-E708-DD1F1846E663}"/>
                  </a:ext>
                </a:extLst>
              </p14:cNvPr>
              <p14:cNvContentPartPr/>
              <p14:nvPr/>
            </p14:nvContentPartPr>
            <p14:xfrm>
              <a:off x="1643091" y="1730383"/>
              <a:ext cx="176400" cy="579960"/>
            </p14:xfrm>
          </p:contentPart>
        </mc:Choice>
        <mc:Fallback xmlns="">
          <p:pic>
            <p:nvPicPr>
              <p:cNvPr id="9" name="Encre 8">
                <a:extLst>
                  <a:ext uri="{FF2B5EF4-FFF2-40B4-BE49-F238E27FC236}">
                    <a16:creationId xmlns:a16="http://schemas.microsoft.com/office/drawing/2014/main" id="{DE01DDFD-1DC9-A4B3-E708-DD1F1846E663}"/>
                  </a:ext>
                </a:extLst>
              </p:cNvPr>
              <p:cNvPicPr/>
              <p:nvPr/>
            </p:nvPicPr>
            <p:blipFill>
              <a:blip r:embed="rId9"/>
              <a:stretch>
                <a:fillRect/>
              </a:stretch>
            </p:blipFill>
            <p:spPr>
              <a:xfrm>
                <a:off x="1580451" y="1667743"/>
                <a:ext cx="302040" cy="705600"/>
              </a:xfrm>
              <a:prstGeom prst="rect">
                <a:avLst/>
              </a:prstGeom>
            </p:spPr>
          </p:pic>
        </mc:Fallback>
      </mc:AlternateContent>
      <p:pic>
        <p:nvPicPr>
          <p:cNvPr id="11" name="Image 10" descr="Une image contenant texte, véhicule militaire&#10;&#10;Description générée automatiquement">
            <a:extLst>
              <a:ext uri="{FF2B5EF4-FFF2-40B4-BE49-F238E27FC236}">
                <a16:creationId xmlns:a16="http://schemas.microsoft.com/office/drawing/2014/main" id="{D10C5465-FE47-78BB-10AC-29510A08B0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4764" y="974696"/>
            <a:ext cx="3448220" cy="4223657"/>
          </a:xfrm>
          <a:prstGeom prst="rect">
            <a:avLst/>
          </a:prstGeom>
        </p:spPr>
      </p:pic>
      <p:sp>
        <p:nvSpPr>
          <p:cNvPr id="18" name="Flèche : bas 17">
            <a:extLst>
              <a:ext uri="{FF2B5EF4-FFF2-40B4-BE49-F238E27FC236}">
                <a16:creationId xmlns:a16="http://schemas.microsoft.com/office/drawing/2014/main" id="{74E7652D-8126-4AA5-9300-AE588B9DDCD0}"/>
              </a:ext>
            </a:extLst>
          </p:cNvPr>
          <p:cNvSpPr/>
          <p:nvPr/>
        </p:nvSpPr>
        <p:spPr>
          <a:xfrm rot="1629535">
            <a:off x="6724816" y="1354910"/>
            <a:ext cx="478971" cy="93729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descr="Une image contenant arbre, plein air, plante&#10;&#10;Description générée automatiquement">
            <a:extLst>
              <a:ext uri="{FF2B5EF4-FFF2-40B4-BE49-F238E27FC236}">
                <a16:creationId xmlns:a16="http://schemas.microsoft.com/office/drawing/2014/main" id="{7A0E5049-2D29-349C-ED6E-9782BBB50C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63689" y="539563"/>
            <a:ext cx="3020934" cy="4658790"/>
          </a:xfrm>
          <a:prstGeom prst="rect">
            <a:avLst/>
          </a:prstGeom>
        </p:spPr>
      </p:pic>
      <p:sp>
        <p:nvSpPr>
          <p:cNvPr id="16" name="Flèche : bas 15">
            <a:extLst>
              <a:ext uri="{FF2B5EF4-FFF2-40B4-BE49-F238E27FC236}">
                <a16:creationId xmlns:a16="http://schemas.microsoft.com/office/drawing/2014/main" id="{2EC4D207-0EC6-E33E-867B-BF297D7466DE}"/>
              </a:ext>
            </a:extLst>
          </p:cNvPr>
          <p:cNvSpPr/>
          <p:nvPr/>
        </p:nvSpPr>
        <p:spPr>
          <a:xfrm rot="1629535">
            <a:off x="11318137" y="2367987"/>
            <a:ext cx="478971" cy="93729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3A92B464-4080-1494-5CE0-8F5963B3F946}"/>
              </a:ext>
            </a:extLst>
          </p:cNvPr>
          <p:cNvSpPr txBox="1"/>
          <p:nvPr/>
        </p:nvSpPr>
        <p:spPr>
          <a:xfrm>
            <a:off x="1819490" y="4648200"/>
            <a:ext cx="1598589" cy="369332"/>
          </a:xfrm>
          <a:prstGeom prst="rect">
            <a:avLst/>
          </a:prstGeom>
          <a:noFill/>
        </p:spPr>
        <p:txBody>
          <a:bodyPr wrap="square" rtlCol="0">
            <a:spAutoFit/>
          </a:bodyPr>
          <a:lstStyle/>
          <a:p>
            <a:r>
              <a:rPr lang="fr-FR" b="1" dirty="0">
                <a:solidFill>
                  <a:schemeClr val="bg1"/>
                </a:solidFill>
              </a:rPr>
              <a:t>Les Amarines</a:t>
            </a:r>
          </a:p>
        </p:txBody>
      </p:sp>
      <p:sp>
        <p:nvSpPr>
          <p:cNvPr id="20" name="ZoneTexte 19">
            <a:extLst>
              <a:ext uri="{FF2B5EF4-FFF2-40B4-BE49-F238E27FC236}">
                <a16:creationId xmlns:a16="http://schemas.microsoft.com/office/drawing/2014/main" id="{B6DF47CA-9263-BEFD-78B7-B36195347B7B}"/>
              </a:ext>
            </a:extLst>
          </p:cNvPr>
          <p:cNvSpPr txBox="1"/>
          <p:nvPr/>
        </p:nvSpPr>
        <p:spPr>
          <a:xfrm>
            <a:off x="5638610" y="4321629"/>
            <a:ext cx="2205802" cy="369332"/>
          </a:xfrm>
          <a:prstGeom prst="rect">
            <a:avLst/>
          </a:prstGeom>
          <a:noFill/>
        </p:spPr>
        <p:txBody>
          <a:bodyPr wrap="square" rtlCol="0">
            <a:spAutoFit/>
          </a:bodyPr>
          <a:lstStyle/>
          <a:p>
            <a:r>
              <a:rPr lang="fr-FR" b="1" dirty="0">
                <a:solidFill>
                  <a:schemeClr val="bg1"/>
                </a:solidFill>
              </a:rPr>
              <a:t>Stade de foot</a:t>
            </a:r>
          </a:p>
        </p:txBody>
      </p:sp>
      <p:sp>
        <p:nvSpPr>
          <p:cNvPr id="21" name="ZoneTexte 20">
            <a:extLst>
              <a:ext uri="{FF2B5EF4-FFF2-40B4-BE49-F238E27FC236}">
                <a16:creationId xmlns:a16="http://schemas.microsoft.com/office/drawing/2014/main" id="{7C0D5C8D-35EA-2AC4-3B69-631F47191784}"/>
              </a:ext>
            </a:extLst>
          </p:cNvPr>
          <p:cNvSpPr txBox="1"/>
          <p:nvPr/>
        </p:nvSpPr>
        <p:spPr>
          <a:xfrm>
            <a:off x="9985521" y="951315"/>
            <a:ext cx="1974937" cy="369332"/>
          </a:xfrm>
          <a:prstGeom prst="rect">
            <a:avLst/>
          </a:prstGeom>
          <a:noFill/>
        </p:spPr>
        <p:txBody>
          <a:bodyPr wrap="square" rtlCol="0">
            <a:spAutoFit/>
          </a:bodyPr>
          <a:lstStyle/>
          <a:p>
            <a:r>
              <a:rPr lang="fr-FR" b="1" dirty="0">
                <a:solidFill>
                  <a:schemeClr val="bg1"/>
                </a:solidFill>
              </a:rPr>
              <a:t>Le Camping</a:t>
            </a:r>
          </a:p>
        </p:txBody>
      </p:sp>
      <p:sp>
        <p:nvSpPr>
          <p:cNvPr id="22" name="Organigramme : Connecteur 21">
            <a:extLst>
              <a:ext uri="{FF2B5EF4-FFF2-40B4-BE49-F238E27FC236}">
                <a16:creationId xmlns:a16="http://schemas.microsoft.com/office/drawing/2014/main" id="{91513C20-9881-CC43-7E4A-BA745F65CADF}"/>
              </a:ext>
            </a:extLst>
          </p:cNvPr>
          <p:cNvSpPr/>
          <p:nvPr/>
        </p:nvSpPr>
        <p:spPr>
          <a:xfrm>
            <a:off x="9035939" y="602693"/>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811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dirty="0">
                <a:solidFill>
                  <a:schemeClr val="bg1"/>
                </a:solidFill>
              </a:rPr>
              <a:t>Place de la gare</a:t>
            </a:r>
          </a:p>
        </p:txBody>
      </p:sp>
      <p:sp>
        <p:nvSpPr>
          <p:cNvPr id="7" name="ZoneTexte 6">
            <a:extLst>
              <a:ext uri="{FF2B5EF4-FFF2-40B4-BE49-F238E27FC236}">
                <a16:creationId xmlns:a16="http://schemas.microsoft.com/office/drawing/2014/main" id="{03DAE6AF-AE29-2CC2-C3C7-87305AC6927E}"/>
              </a:ext>
            </a:extLst>
          </p:cNvPr>
          <p:cNvSpPr txBox="1"/>
          <p:nvPr/>
        </p:nvSpPr>
        <p:spPr>
          <a:xfrm>
            <a:off x="1045029" y="1404257"/>
            <a:ext cx="2177142" cy="646331"/>
          </a:xfrm>
          <a:prstGeom prst="rect">
            <a:avLst/>
          </a:prstGeom>
          <a:noFill/>
        </p:spPr>
        <p:txBody>
          <a:bodyPr wrap="square" rtlCol="0">
            <a:spAutoFit/>
          </a:bodyPr>
          <a:lstStyle/>
          <a:p>
            <a:r>
              <a:rPr lang="fr-FR" b="1" dirty="0">
                <a:solidFill>
                  <a:schemeClr val="bg1"/>
                </a:solidFill>
              </a:rPr>
              <a:t>Le Rely 1 : rue des abricotiers</a:t>
            </a:r>
          </a:p>
        </p:txBody>
      </p:sp>
      <p:sp>
        <p:nvSpPr>
          <p:cNvPr id="12" name="ZoneTexte 11">
            <a:extLst>
              <a:ext uri="{FF2B5EF4-FFF2-40B4-BE49-F238E27FC236}">
                <a16:creationId xmlns:a16="http://schemas.microsoft.com/office/drawing/2014/main" id="{D4CCD622-FA6A-AE0F-AB32-3154F6464DDC}"/>
              </a:ext>
            </a:extLst>
          </p:cNvPr>
          <p:cNvSpPr txBox="1"/>
          <p:nvPr/>
        </p:nvSpPr>
        <p:spPr>
          <a:xfrm>
            <a:off x="8147617" y="1453147"/>
            <a:ext cx="2177143" cy="369332"/>
          </a:xfrm>
          <a:prstGeom prst="rect">
            <a:avLst/>
          </a:prstGeom>
          <a:noFill/>
        </p:spPr>
        <p:txBody>
          <a:bodyPr wrap="square" rtlCol="0">
            <a:spAutoFit/>
          </a:bodyPr>
          <a:lstStyle/>
          <a:p>
            <a:r>
              <a:rPr lang="fr-FR" b="1" dirty="0">
                <a:solidFill>
                  <a:schemeClr val="bg1"/>
                </a:solidFill>
              </a:rPr>
              <a:t>Rely 2 </a:t>
            </a:r>
          </a:p>
        </p:txBody>
      </p:sp>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E23D389F-5B1C-710B-543A-6E0B294F4374}"/>
                  </a:ext>
                </a:extLst>
              </p14:cNvPr>
              <p14:cNvContentPartPr/>
              <p14:nvPr/>
            </p14:nvContentPartPr>
            <p14:xfrm>
              <a:off x="-240069" y="-392177"/>
              <a:ext cx="360" cy="360"/>
            </p14:xfrm>
          </p:contentPart>
        </mc:Choice>
        <mc:Fallback xmlns="">
          <p:pic>
            <p:nvPicPr>
              <p:cNvPr id="17" name="Encre 16">
                <a:extLst>
                  <a:ext uri="{FF2B5EF4-FFF2-40B4-BE49-F238E27FC236}">
                    <a16:creationId xmlns:a16="http://schemas.microsoft.com/office/drawing/2014/main" id="{E23D389F-5B1C-710B-543A-6E0B294F4374}"/>
                  </a:ext>
                </a:extLst>
              </p:cNvPr>
              <p:cNvPicPr/>
              <p:nvPr/>
            </p:nvPicPr>
            <p:blipFill>
              <a:blip r:embed="rId6"/>
              <a:stretch>
                <a:fillRect/>
              </a:stretch>
            </p:blipFill>
            <p:spPr>
              <a:xfrm>
                <a:off x="-249069" y="-401177"/>
                <a:ext cx="18000" cy="18000"/>
              </a:xfrm>
              <a:prstGeom prst="rect">
                <a:avLst/>
              </a:prstGeom>
            </p:spPr>
          </p:pic>
        </mc:Fallback>
      </mc:AlternateContent>
      <p:pic>
        <p:nvPicPr>
          <p:cNvPr id="4" name="Image 3" descr="Une image contenant carte&#10;&#10;Description générée automatiquement">
            <a:extLst>
              <a:ext uri="{FF2B5EF4-FFF2-40B4-BE49-F238E27FC236}">
                <a16:creationId xmlns:a16="http://schemas.microsoft.com/office/drawing/2014/main" id="{718EEE84-B0A4-3E3C-CF35-FD39CE85D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162" y="1226794"/>
            <a:ext cx="2807970" cy="3831771"/>
          </a:xfrm>
          <a:prstGeom prst="rect">
            <a:avLst/>
          </a:prstGeom>
        </p:spPr>
      </p:pic>
      <p:pic>
        <p:nvPicPr>
          <p:cNvPr id="14" name="Image 13" descr="Une image contenant véhicule militaire&#10;&#10;Description générée automatiquement">
            <a:extLst>
              <a:ext uri="{FF2B5EF4-FFF2-40B4-BE49-F238E27FC236}">
                <a16:creationId xmlns:a16="http://schemas.microsoft.com/office/drawing/2014/main" id="{5F6A59E4-C0A4-134D-FF16-0299B347E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3138" y="1226793"/>
            <a:ext cx="3048747" cy="3776073"/>
          </a:xfrm>
          <a:prstGeom prst="rect">
            <a:avLst/>
          </a:prstGeom>
        </p:spPr>
      </p:pic>
      <p:sp>
        <p:nvSpPr>
          <p:cNvPr id="15" name="ZoneTexte 14">
            <a:extLst>
              <a:ext uri="{FF2B5EF4-FFF2-40B4-BE49-F238E27FC236}">
                <a16:creationId xmlns:a16="http://schemas.microsoft.com/office/drawing/2014/main" id="{8361A1A2-3CC5-5D2F-15D4-5D10C1D2A8AA}"/>
              </a:ext>
            </a:extLst>
          </p:cNvPr>
          <p:cNvSpPr txBox="1"/>
          <p:nvPr/>
        </p:nvSpPr>
        <p:spPr>
          <a:xfrm>
            <a:off x="729615" y="4007770"/>
            <a:ext cx="2807970" cy="923330"/>
          </a:xfrm>
          <a:prstGeom prst="rect">
            <a:avLst/>
          </a:prstGeom>
          <a:noFill/>
        </p:spPr>
        <p:txBody>
          <a:bodyPr wrap="square" rtlCol="0">
            <a:spAutoFit/>
          </a:bodyPr>
          <a:lstStyle/>
          <a:p>
            <a:r>
              <a:rPr lang="fr-FR" dirty="0">
                <a:solidFill>
                  <a:schemeClr val="bg1"/>
                </a:solidFill>
              </a:rPr>
              <a:t>RD86e </a:t>
            </a:r>
          </a:p>
          <a:p>
            <a:r>
              <a:rPr lang="fr-FR" dirty="0">
                <a:solidFill>
                  <a:schemeClr val="bg1"/>
                </a:solidFill>
              </a:rPr>
              <a:t>Quartier les ramières- parking cimetière</a:t>
            </a:r>
          </a:p>
        </p:txBody>
      </p:sp>
      <p:pic>
        <p:nvPicPr>
          <p:cNvPr id="10" name="Image 9" descr="Une image contenant transport, véhicule militaire&#10;&#10;Description générée automatiquement">
            <a:extLst>
              <a:ext uri="{FF2B5EF4-FFF2-40B4-BE49-F238E27FC236}">
                <a16:creationId xmlns:a16="http://schemas.microsoft.com/office/drawing/2014/main" id="{7465ACE4-AD1B-4E7A-42E9-1A8E71AD07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9575" y="1226793"/>
            <a:ext cx="3666156" cy="3831772"/>
          </a:xfrm>
          <a:prstGeom prst="rect">
            <a:avLst/>
          </a:prstGeom>
        </p:spPr>
      </p:pic>
      <p:sp>
        <p:nvSpPr>
          <p:cNvPr id="18" name="Flèche : bas 17">
            <a:extLst>
              <a:ext uri="{FF2B5EF4-FFF2-40B4-BE49-F238E27FC236}">
                <a16:creationId xmlns:a16="http://schemas.microsoft.com/office/drawing/2014/main" id="{74E7652D-8126-4AA5-9300-AE588B9DDCD0}"/>
              </a:ext>
            </a:extLst>
          </p:cNvPr>
          <p:cNvSpPr/>
          <p:nvPr/>
        </p:nvSpPr>
        <p:spPr>
          <a:xfrm rot="20953026">
            <a:off x="7258634" y="3302511"/>
            <a:ext cx="478971" cy="8258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08ED3698-2945-7761-6EEC-8110DA8B2B0F}"/>
              </a:ext>
            </a:extLst>
          </p:cNvPr>
          <p:cNvSpPr txBox="1"/>
          <p:nvPr/>
        </p:nvSpPr>
        <p:spPr>
          <a:xfrm>
            <a:off x="9078685" y="4125686"/>
            <a:ext cx="2505075" cy="646331"/>
          </a:xfrm>
          <a:prstGeom prst="rect">
            <a:avLst/>
          </a:prstGeom>
          <a:noFill/>
        </p:spPr>
        <p:txBody>
          <a:bodyPr wrap="square" rtlCol="0">
            <a:spAutoFit/>
          </a:bodyPr>
          <a:lstStyle/>
          <a:p>
            <a:r>
              <a:rPr lang="fr-FR" b="1" dirty="0">
                <a:solidFill>
                  <a:schemeClr val="bg1"/>
                </a:solidFill>
              </a:rPr>
              <a:t>RD21 Route de St Laurent – Le Tournesol</a:t>
            </a:r>
          </a:p>
        </p:txBody>
      </p:sp>
      <p:sp>
        <p:nvSpPr>
          <p:cNvPr id="20" name="Organigramme : Connecteur 19">
            <a:extLst>
              <a:ext uri="{FF2B5EF4-FFF2-40B4-BE49-F238E27FC236}">
                <a16:creationId xmlns:a16="http://schemas.microsoft.com/office/drawing/2014/main" id="{68E20834-2DB5-5BEC-89E0-C26C678D5E71}"/>
              </a:ext>
            </a:extLst>
          </p:cNvPr>
          <p:cNvSpPr/>
          <p:nvPr/>
        </p:nvSpPr>
        <p:spPr>
          <a:xfrm>
            <a:off x="729615" y="1367773"/>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rganigramme : Connecteur 20">
            <a:extLst>
              <a:ext uri="{FF2B5EF4-FFF2-40B4-BE49-F238E27FC236}">
                <a16:creationId xmlns:a16="http://schemas.microsoft.com/office/drawing/2014/main" id="{7B62265C-325F-9823-B709-B33E73A5E821}"/>
              </a:ext>
            </a:extLst>
          </p:cNvPr>
          <p:cNvSpPr/>
          <p:nvPr/>
        </p:nvSpPr>
        <p:spPr>
          <a:xfrm>
            <a:off x="4532434" y="1408822"/>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D98E40E1-9DC9-B095-A212-B7A8F47FE6BA}"/>
              </a:ext>
            </a:extLst>
          </p:cNvPr>
          <p:cNvSpPr txBox="1"/>
          <p:nvPr/>
        </p:nvSpPr>
        <p:spPr>
          <a:xfrm>
            <a:off x="4755388" y="1822479"/>
            <a:ext cx="2341173" cy="369332"/>
          </a:xfrm>
          <a:prstGeom prst="rect">
            <a:avLst/>
          </a:prstGeom>
          <a:noFill/>
        </p:spPr>
        <p:txBody>
          <a:bodyPr wrap="square" rtlCol="0">
            <a:spAutoFit/>
          </a:bodyPr>
          <a:lstStyle/>
          <a:p>
            <a:r>
              <a:rPr lang="fr-FR" b="1" dirty="0">
                <a:solidFill>
                  <a:schemeClr val="bg1"/>
                </a:solidFill>
              </a:rPr>
              <a:t>Parking de la poste</a:t>
            </a:r>
          </a:p>
        </p:txBody>
      </p:sp>
      <p:sp>
        <p:nvSpPr>
          <p:cNvPr id="22" name="Organigramme : Connecteur 21">
            <a:extLst>
              <a:ext uri="{FF2B5EF4-FFF2-40B4-BE49-F238E27FC236}">
                <a16:creationId xmlns:a16="http://schemas.microsoft.com/office/drawing/2014/main" id="{042D052A-E79B-1595-4F0A-B4A3BD9FD73C}"/>
              </a:ext>
            </a:extLst>
          </p:cNvPr>
          <p:cNvSpPr/>
          <p:nvPr/>
        </p:nvSpPr>
        <p:spPr>
          <a:xfrm>
            <a:off x="8849745" y="1349375"/>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7692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dirty="0">
                <a:solidFill>
                  <a:schemeClr val="bg1"/>
                </a:solidFill>
              </a:rPr>
              <a:t>Place de la gare</a:t>
            </a:r>
          </a:p>
        </p:txBody>
      </p:sp>
      <p:sp>
        <p:nvSpPr>
          <p:cNvPr id="7" name="ZoneTexte 6">
            <a:extLst>
              <a:ext uri="{FF2B5EF4-FFF2-40B4-BE49-F238E27FC236}">
                <a16:creationId xmlns:a16="http://schemas.microsoft.com/office/drawing/2014/main" id="{03DAE6AF-AE29-2CC2-C3C7-87305AC6927E}"/>
              </a:ext>
            </a:extLst>
          </p:cNvPr>
          <p:cNvSpPr txBox="1"/>
          <p:nvPr/>
        </p:nvSpPr>
        <p:spPr>
          <a:xfrm>
            <a:off x="1045029" y="1404257"/>
            <a:ext cx="2177142" cy="646331"/>
          </a:xfrm>
          <a:prstGeom prst="rect">
            <a:avLst/>
          </a:prstGeom>
          <a:noFill/>
        </p:spPr>
        <p:txBody>
          <a:bodyPr wrap="square" rtlCol="0">
            <a:spAutoFit/>
          </a:bodyPr>
          <a:lstStyle/>
          <a:p>
            <a:r>
              <a:rPr lang="fr-FR" b="1" dirty="0">
                <a:solidFill>
                  <a:schemeClr val="bg1"/>
                </a:solidFill>
              </a:rPr>
              <a:t>Le Rely 1 : rue des abricotiers</a:t>
            </a:r>
          </a:p>
        </p:txBody>
      </p:sp>
      <p:sp>
        <p:nvSpPr>
          <p:cNvPr id="12" name="ZoneTexte 11">
            <a:extLst>
              <a:ext uri="{FF2B5EF4-FFF2-40B4-BE49-F238E27FC236}">
                <a16:creationId xmlns:a16="http://schemas.microsoft.com/office/drawing/2014/main" id="{D4CCD622-FA6A-AE0F-AB32-3154F6464DDC}"/>
              </a:ext>
            </a:extLst>
          </p:cNvPr>
          <p:cNvSpPr txBox="1"/>
          <p:nvPr/>
        </p:nvSpPr>
        <p:spPr>
          <a:xfrm>
            <a:off x="8147617" y="1453147"/>
            <a:ext cx="2177143" cy="369332"/>
          </a:xfrm>
          <a:prstGeom prst="rect">
            <a:avLst/>
          </a:prstGeom>
          <a:noFill/>
        </p:spPr>
        <p:txBody>
          <a:bodyPr wrap="square" rtlCol="0">
            <a:spAutoFit/>
          </a:bodyPr>
          <a:lstStyle/>
          <a:p>
            <a:r>
              <a:rPr lang="fr-FR" b="1" dirty="0">
                <a:solidFill>
                  <a:schemeClr val="bg1"/>
                </a:solidFill>
              </a:rPr>
              <a:t>Rely 2 </a:t>
            </a:r>
          </a:p>
        </p:txBody>
      </p:sp>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E23D389F-5B1C-710B-543A-6E0B294F4374}"/>
                  </a:ext>
                </a:extLst>
              </p14:cNvPr>
              <p14:cNvContentPartPr/>
              <p14:nvPr/>
            </p14:nvContentPartPr>
            <p14:xfrm>
              <a:off x="-240069" y="-392177"/>
              <a:ext cx="360" cy="360"/>
            </p14:xfrm>
          </p:contentPart>
        </mc:Choice>
        <mc:Fallback xmlns="">
          <p:pic>
            <p:nvPicPr>
              <p:cNvPr id="17" name="Encre 16">
                <a:extLst>
                  <a:ext uri="{FF2B5EF4-FFF2-40B4-BE49-F238E27FC236}">
                    <a16:creationId xmlns:a16="http://schemas.microsoft.com/office/drawing/2014/main" id="{E23D389F-5B1C-710B-543A-6E0B294F4374}"/>
                  </a:ext>
                </a:extLst>
              </p:cNvPr>
              <p:cNvPicPr/>
              <p:nvPr/>
            </p:nvPicPr>
            <p:blipFill>
              <a:blip r:embed="rId6"/>
              <a:stretch>
                <a:fillRect/>
              </a:stretch>
            </p:blipFill>
            <p:spPr>
              <a:xfrm>
                <a:off x="-249069" y="-401177"/>
                <a:ext cx="18000" cy="18000"/>
              </a:xfrm>
              <a:prstGeom prst="rect">
                <a:avLst/>
              </a:prstGeom>
            </p:spPr>
          </p:pic>
        </mc:Fallback>
      </mc:AlternateContent>
      <p:pic>
        <p:nvPicPr>
          <p:cNvPr id="4" name="Image 3" descr="Une image contenant texte, plein air&#10;&#10;Description générée automatiquement">
            <a:extLst>
              <a:ext uri="{FF2B5EF4-FFF2-40B4-BE49-F238E27FC236}">
                <a16:creationId xmlns:a16="http://schemas.microsoft.com/office/drawing/2014/main" id="{03C1A306-0A50-220B-C498-1A3F3A35F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997" y="1173031"/>
            <a:ext cx="3321206" cy="4147457"/>
          </a:xfrm>
          <a:prstGeom prst="rect">
            <a:avLst/>
          </a:prstGeom>
        </p:spPr>
      </p:pic>
      <p:pic>
        <p:nvPicPr>
          <p:cNvPr id="10" name="Image 9" descr="Une image contenant carte&#10;&#10;Description générée automatiquement">
            <a:extLst>
              <a:ext uri="{FF2B5EF4-FFF2-40B4-BE49-F238E27FC236}">
                <a16:creationId xmlns:a16="http://schemas.microsoft.com/office/drawing/2014/main" id="{BB9C1CB5-9C1B-826F-798C-C876A409F7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2451" y="1173863"/>
            <a:ext cx="2836412" cy="4173112"/>
          </a:xfrm>
          <a:prstGeom prst="rect">
            <a:avLst/>
          </a:prstGeom>
        </p:spPr>
      </p:pic>
      <p:pic>
        <p:nvPicPr>
          <p:cNvPr id="14" name="Image 13" descr="Une image contenant carte&#10;&#10;Description générée automatiquement">
            <a:extLst>
              <a:ext uri="{FF2B5EF4-FFF2-40B4-BE49-F238E27FC236}">
                <a16:creationId xmlns:a16="http://schemas.microsoft.com/office/drawing/2014/main" id="{17C2A3C7-FD2B-CD8B-0602-A1445DE6E4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4181" y="1173031"/>
            <a:ext cx="3362430" cy="4173112"/>
          </a:xfrm>
          <a:prstGeom prst="rect">
            <a:avLst/>
          </a:prstGeom>
        </p:spPr>
      </p:pic>
      <p:sp>
        <p:nvSpPr>
          <p:cNvPr id="18" name="Flèche : bas 17">
            <a:extLst>
              <a:ext uri="{FF2B5EF4-FFF2-40B4-BE49-F238E27FC236}">
                <a16:creationId xmlns:a16="http://schemas.microsoft.com/office/drawing/2014/main" id="{74E7652D-8126-4AA5-9300-AE588B9DDCD0}"/>
              </a:ext>
            </a:extLst>
          </p:cNvPr>
          <p:cNvSpPr/>
          <p:nvPr/>
        </p:nvSpPr>
        <p:spPr>
          <a:xfrm rot="204032">
            <a:off x="9605910" y="3549731"/>
            <a:ext cx="478971" cy="7227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 bas 14">
            <a:extLst>
              <a:ext uri="{FF2B5EF4-FFF2-40B4-BE49-F238E27FC236}">
                <a16:creationId xmlns:a16="http://schemas.microsoft.com/office/drawing/2014/main" id="{588C6D9E-9854-4A2E-27A2-E956A5A89D31}"/>
              </a:ext>
            </a:extLst>
          </p:cNvPr>
          <p:cNvSpPr/>
          <p:nvPr/>
        </p:nvSpPr>
        <p:spPr>
          <a:xfrm rot="204032">
            <a:off x="1112410" y="2672025"/>
            <a:ext cx="478971" cy="7227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0B541E71-0B60-1772-A94B-609AD54FB24C}"/>
              </a:ext>
            </a:extLst>
          </p:cNvPr>
          <p:cNvSpPr txBox="1"/>
          <p:nvPr/>
        </p:nvSpPr>
        <p:spPr>
          <a:xfrm>
            <a:off x="665389" y="4484247"/>
            <a:ext cx="2890689" cy="646331"/>
          </a:xfrm>
          <a:prstGeom prst="rect">
            <a:avLst/>
          </a:prstGeom>
          <a:noFill/>
        </p:spPr>
        <p:txBody>
          <a:bodyPr wrap="square" rtlCol="0">
            <a:spAutoFit/>
          </a:bodyPr>
          <a:lstStyle/>
          <a:p>
            <a:r>
              <a:rPr lang="fr-FR" b="1" dirty="0">
                <a:solidFill>
                  <a:schemeClr val="bg1"/>
                </a:solidFill>
              </a:rPr>
              <a:t>Carrefour Place des érables et rue des cyprès</a:t>
            </a:r>
          </a:p>
        </p:txBody>
      </p:sp>
      <p:sp>
        <p:nvSpPr>
          <p:cNvPr id="20" name="Flèche : bas 19">
            <a:extLst>
              <a:ext uri="{FF2B5EF4-FFF2-40B4-BE49-F238E27FC236}">
                <a16:creationId xmlns:a16="http://schemas.microsoft.com/office/drawing/2014/main" id="{2A2DCD48-B24C-BF9E-C315-C5C2281A781C}"/>
              </a:ext>
            </a:extLst>
          </p:cNvPr>
          <p:cNvSpPr/>
          <p:nvPr/>
        </p:nvSpPr>
        <p:spPr>
          <a:xfrm rot="204032">
            <a:off x="5856513" y="2523285"/>
            <a:ext cx="478971" cy="7227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7B4FA651-B5D6-2541-A721-1589CADF077E}"/>
              </a:ext>
            </a:extLst>
          </p:cNvPr>
          <p:cNvSpPr txBox="1"/>
          <p:nvPr/>
        </p:nvSpPr>
        <p:spPr>
          <a:xfrm>
            <a:off x="8400050" y="4761246"/>
            <a:ext cx="3019064" cy="369332"/>
          </a:xfrm>
          <a:prstGeom prst="rect">
            <a:avLst/>
          </a:prstGeom>
          <a:noFill/>
        </p:spPr>
        <p:txBody>
          <a:bodyPr wrap="square" rtlCol="0">
            <a:spAutoFit/>
          </a:bodyPr>
          <a:lstStyle/>
          <a:p>
            <a:r>
              <a:rPr lang="fr-FR" b="1" dirty="0">
                <a:solidFill>
                  <a:schemeClr val="bg1"/>
                </a:solidFill>
              </a:rPr>
              <a:t>En face de l’école Maternelle</a:t>
            </a:r>
          </a:p>
        </p:txBody>
      </p:sp>
      <p:sp>
        <p:nvSpPr>
          <p:cNvPr id="22" name="Organigramme : Connecteur 21">
            <a:extLst>
              <a:ext uri="{FF2B5EF4-FFF2-40B4-BE49-F238E27FC236}">
                <a16:creationId xmlns:a16="http://schemas.microsoft.com/office/drawing/2014/main" id="{4283B0B3-FC04-01E0-BF5F-3957B6ECA401}"/>
              </a:ext>
            </a:extLst>
          </p:cNvPr>
          <p:cNvSpPr/>
          <p:nvPr/>
        </p:nvSpPr>
        <p:spPr>
          <a:xfrm>
            <a:off x="4595726" y="1224156"/>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rganigramme : Connecteur 22">
            <a:extLst>
              <a:ext uri="{FF2B5EF4-FFF2-40B4-BE49-F238E27FC236}">
                <a16:creationId xmlns:a16="http://schemas.microsoft.com/office/drawing/2014/main" id="{60378AB8-DB75-87DB-4275-4064D30E8F69}"/>
              </a:ext>
            </a:extLst>
          </p:cNvPr>
          <p:cNvSpPr/>
          <p:nvPr/>
        </p:nvSpPr>
        <p:spPr>
          <a:xfrm>
            <a:off x="532040" y="1191499"/>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rganigramme : Connecteur 23">
            <a:extLst>
              <a:ext uri="{FF2B5EF4-FFF2-40B4-BE49-F238E27FC236}">
                <a16:creationId xmlns:a16="http://schemas.microsoft.com/office/drawing/2014/main" id="{A8809E84-E1B0-95E9-3FC4-91FB3C1804A6}"/>
              </a:ext>
            </a:extLst>
          </p:cNvPr>
          <p:cNvSpPr/>
          <p:nvPr/>
        </p:nvSpPr>
        <p:spPr>
          <a:xfrm>
            <a:off x="8226028" y="1227364"/>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AE8A549-A213-D118-2353-7FACA7B0D3CD}"/>
              </a:ext>
            </a:extLst>
          </p:cNvPr>
          <p:cNvSpPr txBox="1"/>
          <p:nvPr/>
        </p:nvSpPr>
        <p:spPr>
          <a:xfrm>
            <a:off x="4830447" y="1453147"/>
            <a:ext cx="2890689" cy="369332"/>
          </a:xfrm>
          <a:prstGeom prst="rect">
            <a:avLst/>
          </a:prstGeom>
          <a:noFill/>
        </p:spPr>
        <p:txBody>
          <a:bodyPr wrap="square" rtlCol="0">
            <a:spAutoFit/>
          </a:bodyPr>
          <a:lstStyle/>
          <a:p>
            <a:r>
              <a:rPr lang="fr-FR" b="1" dirty="0">
                <a:solidFill>
                  <a:schemeClr val="bg1"/>
                </a:solidFill>
              </a:rPr>
              <a:t>Rue Olivier de Serres</a:t>
            </a:r>
          </a:p>
        </p:txBody>
      </p:sp>
    </p:spTree>
    <p:extLst>
      <p:ext uri="{BB962C8B-B14F-4D97-AF65-F5344CB8AC3E}">
        <p14:creationId xmlns:p14="http://schemas.microsoft.com/office/powerpoint/2010/main" val="1723285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dirty="0">
                <a:solidFill>
                  <a:schemeClr val="bg1"/>
                </a:solidFill>
              </a:rPr>
              <a:t>Place de la gare</a:t>
            </a:r>
          </a:p>
        </p:txBody>
      </p:sp>
      <p:sp>
        <p:nvSpPr>
          <p:cNvPr id="7" name="ZoneTexte 6">
            <a:extLst>
              <a:ext uri="{FF2B5EF4-FFF2-40B4-BE49-F238E27FC236}">
                <a16:creationId xmlns:a16="http://schemas.microsoft.com/office/drawing/2014/main" id="{03DAE6AF-AE29-2CC2-C3C7-87305AC6927E}"/>
              </a:ext>
            </a:extLst>
          </p:cNvPr>
          <p:cNvSpPr txBox="1"/>
          <p:nvPr/>
        </p:nvSpPr>
        <p:spPr>
          <a:xfrm>
            <a:off x="1045029" y="1404257"/>
            <a:ext cx="2177142" cy="646331"/>
          </a:xfrm>
          <a:prstGeom prst="rect">
            <a:avLst/>
          </a:prstGeom>
          <a:noFill/>
        </p:spPr>
        <p:txBody>
          <a:bodyPr wrap="square" rtlCol="0">
            <a:spAutoFit/>
          </a:bodyPr>
          <a:lstStyle/>
          <a:p>
            <a:r>
              <a:rPr lang="fr-FR" b="1" dirty="0">
                <a:solidFill>
                  <a:schemeClr val="bg1"/>
                </a:solidFill>
              </a:rPr>
              <a:t>Le Rely 1 : rue des abricotiers</a:t>
            </a:r>
          </a:p>
        </p:txBody>
      </p:sp>
      <p:sp>
        <p:nvSpPr>
          <p:cNvPr id="12" name="ZoneTexte 11">
            <a:extLst>
              <a:ext uri="{FF2B5EF4-FFF2-40B4-BE49-F238E27FC236}">
                <a16:creationId xmlns:a16="http://schemas.microsoft.com/office/drawing/2014/main" id="{D4CCD622-FA6A-AE0F-AB32-3154F6464DDC}"/>
              </a:ext>
            </a:extLst>
          </p:cNvPr>
          <p:cNvSpPr txBox="1"/>
          <p:nvPr/>
        </p:nvSpPr>
        <p:spPr>
          <a:xfrm>
            <a:off x="8147617" y="1453147"/>
            <a:ext cx="2177143" cy="369332"/>
          </a:xfrm>
          <a:prstGeom prst="rect">
            <a:avLst/>
          </a:prstGeom>
          <a:noFill/>
        </p:spPr>
        <p:txBody>
          <a:bodyPr wrap="square" rtlCol="0">
            <a:spAutoFit/>
          </a:bodyPr>
          <a:lstStyle/>
          <a:p>
            <a:r>
              <a:rPr lang="fr-FR" b="1" dirty="0">
                <a:solidFill>
                  <a:schemeClr val="bg1"/>
                </a:solidFill>
              </a:rPr>
              <a:t>Rely 2 </a:t>
            </a:r>
          </a:p>
        </p:txBody>
      </p:sp>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E23D389F-5B1C-710B-543A-6E0B294F4374}"/>
                  </a:ext>
                </a:extLst>
              </p14:cNvPr>
              <p14:cNvContentPartPr/>
              <p14:nvPr/>
            </p14:nvContentPartPr>
            <p14:xfrm>
              <a:off x="-240069" y="-392177"/>
              <a:ext cx="360" cy="360"/>
            </p14:xfrm>
          </p:contentPart>
        </mc:Choice>
        <mc:Fallback xmlns="">
          <p:pic>
            <p:nvPicPr>
              <p:cNvPr id="17" name="Encre 16">
                <a:extLst>
                  <a:ext uri="{FF2B5EF4-FFF2-40B4-BE49-F238E27FC236}">
                    <a16:creationId xmlns:a16="http://schemas.microsoft.com/office/drawing/2014/main" id="{E23D389F-5B1C-710B-543A-6E0B294F4374}"/>
                  </a:ext>
                </a:extLst>
              </p:cNvPr>
              <p:cNvPicPr/>
              <p:nvPr/>
            </p:nvPicPr>
            <p:blipFill>
              <a:blip r:embed="rId6"/>
              <a:stretch>
                <a:fillRect/>
              </a:stretch>
            </p:blipFill>
            <p:spPr>
              <a:xfrm>
                <a:off x="-249069" y="-401177"/>
                <a:ext cx="18000" cy="18000"/>
              </a:xfrm>
              <a:prstGeom prst="rect">
                <a:avLst/>
              </a:prstGeom>
            </p:spPr>
          </p:pic>
        </mc:Fallback>
      </mc:AlternateContent>
      <p:pic>
        <p:nvPicPr>
          <p:cNvPr id="4" name="Image 3" descr="Une image contenant rue, immeuble&#10;&#10;Description générée automatiquement">
            <a:extLst>
              <a:ext uri="{FF2B5EF4-FFF2-40B4-BE49-F238E27FC236}">
                <a16:creationId xmlns:a16="http://schemas.microsoft.com/office/drawing/2014/main" id="{CC361188-60C4-A7EF-C6C3-4CEFB9F556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879" y="1087107"/>
            <a:ext cx="3185118" cy="4147457"/>
          </a:xfrm>
          <a:prstGeom prst="rect">
            <a:avLst/>
          </a:prstGeom>
        </p:spPr>
      </p:pic>
      <p:pic>
        <p:nvPicPr>
          <p:cNvPr id="10" name="Image 9">
            <a:extLst>
              <a:ext uri="{FF2B5EF4-FFF2-40B4-BE49-F238E27FC236}">
                <a16:creationId xmlns:a16="http://schemas.microsoft.com/office/drawing/2014/main" id="{34DFCA7D-7947-565B-E001-1275A0FE50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8832" y="254371"/>
            <a:ext cx="2746888" cy="4980193"/>
          </a:xfrm>
          <a:prstGeom prst="rect">
            <a:avLst/>
          </a:prstGeom>
        </p:spPr>
      </p:pic>
      <p:sp>
        <p:nvSpPr>
          <p:cNvPr id="18" name="Flèche : bas 17">
            <a:extLst>
              <a:ext uri="{FF2B5EF4-FFF2-40B4-BE49-F238E27FC236}">
                <a16:creationId xmlns:a16="http://schemas.microsoft.com/office/drawing/2014/main" id="{74E7652D-8126-4AA5-9300-AE588B9DDCD0}"/>
              </a:ext>
            </a:extLst>
          </p:cNvPr>
          <p:cNvSpPr/>
          <p:nvPr/>
        </p:nvSpPr>
        <p:spPr>
          <a:xfrm rot="1629535">
            <a:off x="10276509" y="1795521"/>
            <a:ext cx="478971" cy="74765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1" name="Groupe 20">
            <a:extLst>
              <a:ext uri="{FF2B5EF4-FFF2-40B4-BE49-F238E27FC236}">
                <a16:creationId xmlns:a16="http://schemas.microsoft.com/office/drawing/2014/main" id="{640C76A5-6D7B-EC13-C75E-92DDB0AE9784}"/>
              </a:ext>
            </a:extLst>
          </p:cNvPr>
          <p:cNvGrpSpPr/>
          <p:nvPr/>
        </p:nvGrpSpPr>
        <p:grpSpPr>
          <a:xfrm>
            <a:off x="2808051" y="2666383"/>
            <a:ext cx="360" cy="360"/>
            <a:chOff x="2808051" y="2666383"/>
            <a:chExt cx="360" cy="360"/>
          </a:xfrm>
        </p:grpSpPr>
        <mc:AlternateContent xmlns:mc="http://schemas.openxmlformats.org/markup-compatibility/2006" xmlns:p14="http://schemas.microsoft.com/office/powerpoint/2010/main">
          <mc:Choice Requires="p14">
            <p:contentPart p14:bwMode="auto" r:id="rId9">
              <p14:nvContentPartPr>
                <p14:cNvPr id="11" name="Encre 10">
                  <a:extLst>
                    <a:ext uri="{FF2B5EF4-FFF2-40B4-BE49-F238E27FC236}">
                      <a16:creationId xmlns:a16="http://schemas.microsoft.com/office/drawing/2014/main" id="{C78F6F82-7462-2E94-33CC-48F28464F628}"/>
                    </a:ext>
                  </a:extLst>
                </p14:cNvPr>
                <p14:cNvContentPartPr/>
                <p14:nvPr/>
              </p14:nvContentPartPr>
              <p14:xfrm>
                <a:off x="2808051" y="2666383"/>
                <a:ext cx="360" cy="360"/>
              </p14:xfrm>
            </p:contentPart>
          </mc:Choice>
          <mc:Fallback xmlns="">
            <p:pic>
              <p:nvPicPr>
                <p:cNvPr id="11" name="Encre 10">
                  <a:extLst>
                    <a:ext uri="{FF2B5EF4-FFF2-40B4-BE49-F238E27FC236}">
                      <a16:creationId xmlns:a16="http://schemas.microsoft.com/office/drawing/2014/main" id="{C78F6F82-7462-2E94-33CC-48F28464F628}"/>
                    </a:ext>
                  </a:extLst>
                </p:cNvPr>
                <p:cNvPicPr/>
                <p:nvPr/>
              </p:nvPicPr>
              <p:blipFill>
                <a:blip r:embed="rId10"/>
                <a:stretch>
                  <a:fillRect/>
                </a:stretch>
              </p:blipFill>
              <p:spPr>
                <a:xfrm>
                  <a:off x="2745411" y="26037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Encre 13">
                  <a:extLst>
                    <a:ext uri="{FF2B5EF4-FFF2-40B4-BE49-F238E27FC236}">
                      <a16:creationId xmlns:a16="http://schemas.microsoft.com/office/drawing/2014/main" id="{C731F610-2F5E-EA72-2A33-F16E1AF7A47C}"/>
                    </a:ext>
                  </a:extLst>
                </p14:cNvPr>
                <p14:cNvContentPartPr/>
                <p14:nvPr/>
              </p14:nvContentPartPr>
              <p14:xfrm>
                <a:off x="2808051" y="2666383"/>
                <a:ext cx="360" cy="360"/>
              </p14:xfrm>
            </p:contentPart>
          </mc:Choice>
          <mc:Fallback xmlns="">
            <p:pic>
              <p:nvPicPr>
                <p:cNvPr id="14" name="Encre 13">
                  <a:extLst>
                    <a:ext uri="{FF2B5EF4-FFF2-40B4-BE49-F238E27FC236}">
                      <a16:creationId xmlns:a16="http://schemas.microsoft.com/office/drawing/2014/main" id="{C731F610-2F5E-EA72-2A33-F16E1AF7A47C}"/>
                    </a:ext>
                  </a:extLst>
                </p:cNvPr>
                <p:cNvPicPr/>
                <p:nvPr/>
              </p:nvPicPr>
              <p:blipFill>
                <a:blip r:embed="rId10"/>
                <a:stretch>
                  <a:fillRect/>
                </a:stretch>
              </p:blipFill>
              <p:spPr>
                <a:xfrm>
                  <a:off x="2745411" y="26037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6BFF21D8-AADE-D715-DB38-6AAA8DDD98DC}"/>
                    </a:ext>
                  </a:extLst>
                </p14:cNvPr>
                <p14:cNvContentPartPr/>
                <p14:nvPr/>
              </p14:nvContentPartPr>
              <p14:xfrm>
                <a:off x="2808051" y="2666383"/>
                <a:ext cx="360" cy="360"/>
              </p14:xfrm>
            </p:contentPart>
          </mc:Choice>
          <mc:Fallback xmlns="">
            <p:pic>
              <p:nvPicPr>
                <p:cNvPr id="15" name="Encre 14">
                  <a:extLst>
                    <a:ext uri="{FF2B5EF4-FFF2-40B4-BE49-F238E27FC236}">
                      <a16:creationId xmlns:a16="http://schemas.microsoft.com/office/drawing/2014/main" id="{6BFF21D8-AADE-D715-DB38-6AAA8DDD98DC}"/>
                    </a:ext>
                  </a:extLst>
                </p:cNvPr>
                <p:cNvPicPr/>
                <p:nvPr/>
              </p:nvPicPr>
              <p:blipFill>
                <a:blip r:embed="rId10"/>
                <a:stretch>
                  <a:fillRect/>
                </a:stretch>
              </p:blipFill>
              <p:spPr>
                <a:xfrm>
                  <a:off x="2745411" y="26037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Encre 15">
                  <a:extLst>
                    <a:ext uri="{FF2B5EF4-FFF2-40B4-BE49-F238E27FC236}">
                      <a16:creationId xmlns:a16="http://schemas.microsoft.com/office/drawing/2014/main" id="{46798C9C-FEB0-D9E2-027B-2E805D135735}"/>
                    </a:ext>
                  </a:extLst>
                </p14:cNvPr>
                <p14:cNvContentPartPr/>
                <p14:nvPr/>
              </p14:nvContentPartPr>
              <p14:xfrm>
                <a:off x="2808051" y="2666383"/>
                <a:ext cx="360" cy="360"/>
              </p14:xfrm>
            </p:contentPart>
          </mc:Choice>
          <mc:Fallback xmlns="">
            <p:pic>
              <p:nvPicPr>
                <p:cNvPr id="16" name="Encre 15">
                  <a:extLst>
                    <a:ext uri="{FF2B5EF4-FFF2-40B4-BE49-F238E27FC236}">
                      <a16:creationId xmlns:a16="http://schemas.microsoft.com/office/drawing/2014/main" id="{46798C9C-FEB0-D9E2-027B-2E805D135735}"/>
                    </a:ext>
                  </a:extLst>
                </p:cNvPr>
                <p:cNvPicPr/>
                <p:nvPr/>
              </p:nvPicPr>
              <p:blipFill>
                <a:blip r:embed="rId14"/>
                <a:stretch>
                  <a:fillRect/>
                </a:stretch>
              </p:blipFill>
              <p:spPr>
                <a:xfrm>
                  <a:off x="2745411" y="26037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Encre 18">
                  <a:extLst>
                    <a:ext uri="{FF2B5EF4-FFF2-40B4-BE49-F238E27FC236}">
                      <a16:creationId xmlns:a16="http://schemas.microsoft.com/office/drawing/2014/main" id="{CFB6DD46-38AB-3AAF-22EB-AC1A9D132CE4}"/>
                    </a:ext>
                  </a:extLst>
                </p14:cNvPr>
                <p14:cNvContentPartPr/>
                <p14:nvPr/>
              </p14:nvContentPartPr>
              <p14:xfrm>
                <a:off x="2808051" y="2666383"/>
                <a:ext cx="360" cy="360"/>
              </p14:xfrm>
            </p:contentPart>
          </mc:Choice>
          <mc:Fallback xmlns="">
            <p:pic>
              <p:nvPicPr>
                <p:cNvPr id="19" name="Encre 18">
                  <a:extLst>
                    <a:ext uri="{FF2B5EF4-FFF2-40B4-BE49-F238E27FC236}">
                      <a16:creationId xmlns:a16="http://schemas.microsoft.com/office/drawing/2014/main" id="{CFB6DD46-38AB-3AAF-22EB-AC1A9D132CE4}"/>
                    </a:ext>
                  </a:extLst>
                </p:cNvPr>
                <p:cNvPicPr/>
                <p:nvPr/>
              </p:nvPicPr>
              <p:blipFill>
                <a:blip r:embed="rId10"/>
                <a:stretch>
                  <a:fillRect/>
                </a:stretch>
              </p:blipFill>
              <p:spPr>
                <a:xfrm>
                  <a:off x="2745411" y="26037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Encre 19">
                  <a:extLst>
                    <a:ext uri="{FF2B5EF4-FFF2-40B4-BE49-F238E27FC236}">
                      <a16:creationId xmlns:a16="http://schemas.microsoft.com/office/drawing/2014/main" id="{A63BB207-92E7-5090-08AE-BEE2ADD6FECF}"/>
                    </a:ext>
                  </a:extLst>
                </p14:cNvPr>
                <p14:cNvContentPartPr/>
                <p14:nvPr/>
              </p14:nvContentPartPr>
              <p14:xfrm>
                <a:off x="2808051" y="2666383"/>
                <a:ext cx="360" cy="360"/>
              </p14:xfrm>
            </p:contentPart>
          </mc:Choice>
          <mc:Fallback xmlns="">
            <p:pic>
              <p:nvPicPr>
                <p:cNvPr id="20" name="Encre 19">
                  <a:extLst>
                    <a:ext uri="{FF2B5EF4-FFF2-40B4-BE49-F238E27FC236}">
                      <a16:creationId xmlns:a16="http://schemas.microsoft.com/office/drawing/2014/main" id="{A63BB207-92E7-5090-08AE-BEE2ADD6FECF}"/>
                    </a:ext>
                  </a:extLst>
                </p:cNvPr>
                <p:cNvPicPr/>
                <p:nvPr/>
              </p:nvPicPr>
              <p:blipFill>
                <a:blip r:embed="rId14"/>
                <a:stretch>
                  <a:fillRect/>
                </a:stretch>
              </p:blipFill>
              <p:spPr>
                <a:xfrm>
                  <a:off x="2745411" y="2603743"/>
                  <a:ext cx="126000" cy="126000"/>
                </a:xfrm>
                <a:prstGeom prst="rect">
                  <a:avLst/>
                </a:prstGeom>
              </p:spPr>
            </p:pic>
          </mc:Fallback>
        </mc:AlternateContent>
      </p:grpSp>
      <p:sp>
        <p:nvSpPr>
          <p:cNvPr id="22" name="ZoneTexte 21">
            <a:extLst>
              <a:ext uri="{FF2B5EF4-FFF2-40B4-BE49-F238E27FC236}">
                <a16:creationId xmlns:a16="http://schemas.microsoft.com/office/drawing/2014/main" id="{E4DF8F39-63D1-2E97-5C4E-1BD1709B9DF2}"/>
              </a:ext>
            </a:extLst>
          </p:cNvPr>
          <p:cNvSpPr txBox="1"/>
          <p:nvPr/>
        </p:nvSpPr>
        <p:spPr>
          <a:xfrm>
            <a:off x="1977798" y="3515565"/>
            <a:ext cx="1892754" cy="369332"/>
          </a:xfrm>
          <a:prstGeom prst="rect">
            <a:avLst/>
          </a:prstGeom>
          <a:noFill/>
        </p:spPr>
        <p:txBody>
          <a:bodyPr wrap="square" rtlCol="0">
            <a:spAutoFit/>
          </a:bodyPr>
          <a:lstStyle/>
          <a:p>
            <a:r>
              <a:rPr lang="fr-FR" b="1" dirty="0">
                <a:solidFill>
                  <a:schemeClr val="bg1"/>
                </a:solidFill>
              </a:rPr>
              <a:t>Les Agrions</a:t>
            </a:r>
          </a:p>
        </p:txBody>
      </p:sp>
      <p:sp>
        <p:nvSpPr>
          <p:cNvPr id="23" name="ZoneTexte 22">
            <a:extLst>
              <a:ext uri="{FF2B5EF4-FFF2-40B4-BE49-F238E27FC236}">
                <a16:creationId xmlns:a16="http://schemas.microsoft.com/office/drawing/2014/main" id="{332C90A5-BF98-E5C2-78BB-AABFBCB49A23}"/>
              </a:ext>
            </a:extLst>
          </p:cNvPr>
          <p:cNvSpPr txBox="1"/>
          <p:nvPr/>
        </p:nvSpPr>
        <p:spPr>
          <a:xfrm>
            <a:off x="9046029" y="4321273"/>
            <a:ext cx="2351314" cy="646331"/>
          </a:xfrm>
          <a:prstGeom prst="rect">
            <a:avLst/>
          </a:prstGeom>
          <a:noFill/>
        </p:spPr>
        <p:txBody>
          <a:bodyPr wrap="square" rtlCol="0">
            <a:spAutoFit/>
          </a:bodyPr>
          <a:lstStyle/>
          <a:p>
            <a:r>
              <a:rPr lang="fr-FR" b="1" dirty="0">
                <a:solidFill>
                  <a:schemeClr val="bg1"/>
                </a:solidFill>
              </a:rPr>
              <a:t>Route de la </a:t>
            </a:r>
            <a:r>
              <a:rPr lang="fr-FR" b="1" dirty="0" err="1">
                <a:solidFill>
                  <a:schemeClr val="bg1"/>
                </a:solidFill>
              </a:rPr>
              <a:t>voulte</a:t>
            </a:r>
            <a:r>
              <a:rPr lang="fr-FR" b="1" dirty="0">
                <a:solidFill>
                  <a:schemeClr val="bg1"/>
                </a:solidFill>
              </a:rPr>
              <a:t> -</a:t>
            </a:r>
            <a:r>
              <a:rPr lang="fr-FR" b="1" dirty="0" err="1">
                <a:solidFill>
                  <a:schemeClr val="bg1"/>
                </a:solidFill>
              </a:rPr>
              <a:t>viarhôna</a:t>
            </a:r>
            <a:endParaRPr lang="fr-FR" b="1" dirty="0">
              <a:solidFill>
                <a:schemeClr val="bg1"/>
              </a:solidFill>
            </a:endParaRPr>
          </a:p>
        </p:txBody>
      </p:sp>
      <p:sp>
        <p:nvSpPr>
          <p:cNvPr id="24" name="Organigramme : Connecteur 23">
            <a:extLst>
              <a:ext uri="{FF2B5EF4-FFF2-40B4-BE49-F238E27FC236}">
                <a16:creationId xmlns:a16="http://schemas.microsoft.com/office/drawing/2014/main" id="{2B6D96D0-B001-BC81-70A5-2AAEB923DA58}"/>
              </a:ext>
            </a:extLst>
          </p:cNvPr>
          <p:cNvSpPr/>
          <p:nvPr/>
        </p:nvSpPr>
        <p:spPr>
          <a:xfrm>
            <a:off x="8849745" y="337622"/>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Organigramme : Connecteur 24">
            <a:extLst>
              <a:ext uri="{FF2B5EF4-FFF2-40B4-BE49-F238E27FC236}">
                <a16:creationId xmlns:a16="http://schemas.microsoft.com/office/drawing/2014/main" id="{7665A449-44F2-DCF5-ACDB-1658D538F450}"/>
              </a:ext>
            </a:extLst>
          </p:cNvPr>
          <p:cNvSpPr/>
          <p:nvPr/>
        </p:nvSpPr>
        <p:spPr>
          <a:xfrm>
            <a:off x="1292287" y="1111011"/>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550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4" name="ZoneTexte 3">
            <a:extLst>
              <a:ext uri="{FF2B5EF4-FFF2-40B4-BE49-F238E27FC236}">
                <a16:creationId xmlns:a16="http://schemas.microsoft.com/office/drawing/2014/main" id="{B7A4C6D0-977D-1288-1FDC-0DDD7D57AD52}"/>
              </a:ext>
            </a:extLst>
          </p:cNvPr>
          <p:cNvSpPr txBox="1"/>
          <p:nvPr/>
        </p:nvSpPr>
        <p:spPr>
          <a:xfrm>
            <a:off x="519257" y="134078"/>
            <a:ext cx="4419600" cy="830997"/>
          </a:xfrm>
          <a:prstGeom prst="rect">
            <a:avLst/>
          </a:prstGeom>
          <a:noFill/>
        </p:spPr>
        <p:txBody>
          <a:bodyPr wrap="square" rtlCol="0">
            <a:spAutoFit/>
          </a:bodyPr>
          <a:lstStyle/>
          <a:p>
            <a:r>
              <a:rPr lang="fr-FR" sz="4800" b="1" dirty="0"/>
              <a:t>LE TRI + SIMPLE </a:t>
            </a:r>
          </a:p>
        </p:txBody>
      </p:sp>
      <p:sp>
        <p:nvSpPr>
          <p:cNvPr id="10" name="ZoneTexte 9">
            <a:extLst>
              <a:ext uri="{FF2B5EF4-FFF2-40B4-BE49-F238E27FC236}">
                <a16:creationId xmlns:a16="http://schemas.microsoft.com/office/drawing/2014/main" id="{4F056089-993F-BEEC-826C-7CAE3BE419AA}"/>
              </a:ext>
            </a:extLst>
          </p:cNvPr>
          <p:cNvSpPr txBox="1"/>
          <p:nvPr/>
        </p:nvSpPr>
        <p:spPr>
          <a:xfrm>
            <a:off x="359940" y="1107861"/>
            <a:ext cx="11472119" cy="4093428"/>
          </a:xfrm>
          <a:prstGeom prst="rect">
            <a:avLst/>
          </a:prstGeom>
          <a:solidFill>
            <a:srgbClr val="FF0000"/>
          </a:solidFill>
        </p:spPr>
        <p:txBody>
          <a:bodyPr wrap="square">
            <a:spAutoFit/>
          </a:bodyPr>
          <a:lstStyle/>
          <a:p>
            <a:pPr algn="ctr"/>
            <a:r>
              <a:rPr lang="fr-FR" sz="4000" b="1" u="sng" dirty="0">
                <a:solidFill>
                  <a:schemeClr val="bg1"/>
                </a:solidFill>
              </a:rPr>
              <a:t>Stop aux incivilités</a:t>
            </a:r>
          </a:p>
          <a:p>
            <a:pPr algn="ctr"/>
            <a:endParaRPr lang="fr-FR" sz="2800" b="1" u="sng" dirty="0">
              <a:solidFill>
                <a:schemeClr val="bg1"/>
              </a:solidFill>
            </a:endParaRPr>
          </a:p>
          <a:p>
            <a:r>
              <a:rPr lang="fr-FR" sz="3200" b="1" dirty="0">
                <a:solidFill>
                  <a:schemeClr val="bg1"/>
                </a:solidFill>
              </a:rPr>
              <a:t>Nous constatons une augmentation des incivilités </a:t>
            </a:r>
            <a:r>
              <a:rPr lang="fr-FR" sz="3200" b="1" dirty="0" err="1">
                <a:solidFill>
                  <a:schemeClr val="bg1"/>
                </a:solidFill>
              </a:rPr>
              <a:t>concernants</a:t>
            </a:r>
            <a:r>
              <a:rPr lang="fr-FR" sz="3200" b="1" dirty="0">
                <a:solidFill>
                  <a:schemeClr val="bg1"/>
                </a:solidFill>
              </a:rPr>
              <a:t> des encombrants posés à côtés des containers de tris </a:t>
            </a:r>
            <a:r>
              <a:rPr lang="fr-FR" sz="3200" b="1" dirty="0" err="1">
                <a:solidFill>
                  <a:schemeClr val="bg1"/>
                </a:solidFill>
              </a:rPr>
              <a:t>selectif</a:t>
            </a:r>
            <a:r>
              <a:rPr lang="fr-FR" sz="3200" b="1" dirty="0">
                <a:solidFill>
                  <a:schemeClr val="bg1"/>
                </a:solidFill>
              </a:rPr>
              <a:t>.</a:t>
            </a:r>
          </a:p>
          <a:p>
            <a:r>
              <a:rPr lang="fr-FR" sz="3200" b="1" dirty="0">
                <a:solidFill>
                  <a:schemeClr val="bg1"/>
                </a:solidFill>
              </a:rPr>
              <a:t>Pour rappel, ces dépôts constituent une infraction de 4eme classe (135€) prévue et réprimée par l’article R634-2 du code pénal, ou des 5eme classe (1500€) prévue et réprimée par l’article R635-8 du code s’ils sont déposés avec un véhicule.</a:t>
            </a:r>
          </a:p>
        </p:txBody>
      </p:sp>
    </p:spTree>
    <p:extLst>
      <p:ext uri="{BB962C8B-B14F-4D97-AF65-F5344CB8AC3E}">
        <p14:creationId xmlns:p14="http://schemas.microsoft.com/office/powerpoint/2010/main" val="200288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4" name="ZoneTexte 3">
            <a:extLst>
              <a:ext uri="{FF2B5EF4-FFF2-40B4-BE49-F238E27FC236}">
                <a16:creationId xmlns:a16="http://schemas.microsoft.com/office/drawing/2014/main" id="{B7A4C6D0-977D-1288-1FDC-0DDD7D57AD52}"/>
              </a:ext>
            </a:extLst>
          </p:cNvPr>
          <p:cNvSpPr txBox="1"/>
          <p:nvPr/>
        </p:nvSpPr>
        <p:spPr>
          <a:xfrm>
            <a:off x="519257" y="134078"/>
            <a:ext cx="4419600" cy="830997"/>
          </a:xfrm>
          <a:prstGeom prst="rect">
            <a:avLst/>
          </a:prstGeom>
          <a:noFill/>
        </p:spPr>
        <p:txBody>
          <a:bodyPr wrap="square" rtlCol="0">
            <a:spAutoFit/>
          </a:bodyPr>
          <a:lstStyle/>
          <a:p>
            <a:r>
              <a:rPr lang="fr-FR" sz="4800" b="1" dirty="0"/>
              <a:t>LE TRI + SIMPLE </a:t>
            </a:r>
          </a:p>
        </p:txBody>
      </p:sp>
      <p:sp>
        <p:nvSpPr>
          <p:cNvPr id="10" name="ZoneTexte 9">
            <a:extLst>
              <a:ext uri="{FF2B5EF4-FFF2-40B4-BE49-F238E27FC236}">
                <a16:creationId xmlns:a16="http://schemas.microsoft.com/office/drawing/2014/main" id="{4F056089-993F-BEEC-826C-7CAE3BE419AA}"/>
              </a:ext>
            </a:extLst>
          </p:cNvPr>
          <p:cNvSpPr txBox="1"/>
          <p:nvPr/>
        </p:nvSpPr>
        <p:spPr>
          <a:xfrm>
            <a:off x="359940" y="1271467"/>
            <a:ext cx="11472119" cy="3600986"/>
          </a:xfrm>
          <a:prstGeom prst="rect">
            <a:avLst/>
          </a:prstGeom>
          <a:noFill/>
        </p:spPr>
        <p:txBody>
          <a:bodyPr wrap="square">
            <a:spAutoFit/>
          </a:bodyPr>
          <a:lstStyle/>
          <a:p>
            <a:endParaRPr lang="fr-FR" sz="3200" dirty="0"/>
          </a:p>
          <a:p>
            <a:r>
              <a:rPr lang="fr-FR" sz="2800" dirty="0"/>
              <a:t>Si vous avez une question, vous pouvez consulter le site :</a:t>
            </a:r>
          </a:p>
          <a:p>
            <a:pPr algn="ctr"/>
            <a:r>
              <a:rPr lang="fr-FR" sz="2800" dirty="0"/>
              <a:t> </a:t>
            </a:r>
            <a:r>
              <a:rPr lang="fr-FR" sz="2800" b="1" dirty="0"/>
              <a:t>www.privas-centre-ardeche.fr. </a:t>
            </a:r>
          </a:p>
          <a:p>
            <a:endParaRPr lang="fr-FR" sz="2800" dirty="0"/>
          </a:p>
          <a:p>
            <a:r>
              <a:rPr lang="fr-FR" sz="2800" dirty="0"/>
              <a:t>Je sais que nous pouvons compter sur votre mobilisation, elle est essentielle à la progression du recyclage sur notre territoire. </a:t>
            </a:r>
          </a:p>
          <a:p>
            <a:endParaRPr lang="fr-FR" sz="2800" dirty="0"/>
          </a:p>
          <a:p>
            <a:pPr algn="ctr"/>
            <a:r>
              <a:rPr lang="fr-FR" sz="2800" dirty="0"/>
              <a:t>Engageons-nous, trions plus et ensemble réussissons !</a:t>
            </a:r>
          </a:p>
        </p:txBody>
      </p:sp>
    </p:spTree>
    <p:extLst>
      <p:ext uri="{BB962C8B-B14F-4D97-AF65-F5344CB8AC3E}">
        <p14:creationId xmlns:p14="http://schemas.microsoft.com/office/powerpoint/2010/main" val="106892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140132" y="159256"/>
            <a:ext cx="11782425" cy="1561090"/>
          </a:xfrm>
        </p:spPr>
        <p:txBody>
          <a:bodyPr>
            <a:normAutofit/>
          </a:bodyPr>
          <a:lstStyle/>
          <a:p>
            <a:r>
              <a:rPr lang="fr-FR" sz="4800" b="1" dirty="0">
                <a:latin typeface="+mn-lt"/>
              </a:rPr>
              <a:t>Nouveau mode de collecte sur la commune de Beauchastel à partir de juin 2023</a:t>
            </a:r>
          </a:p>
        </p:txBody>
      </p:sp>
      <p:sp>
        <p:nvSpPr>
          <p:cNvPr id="3" name="Sous-titre 2">
            <a:extLst>
              <a:ext uri="{FF2B5EF4-FFF2-40B4-BE49-F238E27FC236}">
                <a16:creationId xmlns:a16="http://schemas.microsoft.com/office/drawing/2014/main" id="{DAB4E482-F95C-ADB2-5BED-20D6E111DC4B}"/>
              </a:ext>
            </a:extLst>
          </p:cNvPr>
          <p:cNvSpPr>
            <a:spLocks noGrp="1"/>
          </p:cNvSpPr>
          <p:nvPr>
            <p:ph type="subTitle" idx="1"/>
          </p:nvPr>
        </p:nvSpPr>
        <p:spPr>
          <a:xfrm>
            <a:off x="257175" y="2078037"/>
            <a:ext cx="11665382" cy="3059617"/>
          </a:xfrm>
        </p:spPr>
        <p:txBody>
          <a:bodyPr>
            <a:normAutofit lnSpcReduction="10000"/>
          </a:bodyPr>
          <a:lstStyle/>
          <a:p>
            <a:pPr algn="l"/>
            <a:r>
              <a:rPr lang="fr-FR" dirty="0"/>
              <a:t>Face à la hausse des coûts de carburant et de traitement des déchets ménagers, nous devons changer nos habitudes et trier davantage afin d’atténuer les charges qui pèsent sur la gestion des déchets ménagers. </a:t>
            </a:r>
          </a:p>
          <a:p>
            <a:pPr algn="l"/>
            <a:r>
              <a:rPr lang="fr-FR" dirty="0"/>
              <a:t>Heureusement, le geste de tri, largement entré dans nos habitudes, est devenu le premier acte quotidien et citoyen pour celles et ceux qui souhaitent contribuer à la préservation de l’environnement. </a:t>
            </a:r>
          </a:p>
          <a:p>
            <a:pPr algn="l"/>
            <a:r>
              <a:rPr lang="fr-FR" dirty="0"/>
              <a:t>Aujourd’hui, grâce à la modernisation du centre de tri des collectes sélectives « </a:t>
            </a:r>
            <a:r>
              <a:rPr lang="fr-FR" dirty="0" err="1"/>
              <a:t>MéTRIpolis</a:t>
            </a:r>
            <a:r>
              <a:rPr lang="fr-FR" dirty="0"/>
              <a:t> » du Syndicat de traitement des déchets Ardèche-Drôme (SYTRAD situé à Portes-lès-Valence), il est possible de trier plus d’emballages (mélangés) et de simplifier pour vous le geste de tri.</a:t>
            </a:r>
          </a:p>
          <a:p>
            <a:pPr algn="l"/>
            <a:endParaRPr lang="fr-FR" dirty="0"/>
          </a:p>
          <a:p>
            <a:pPr algn="l"/>
            <a:endParaRPr lang="fr-FR" dirty="0"/>
          </a:p>
          <a:p>
            <a:pPr algn="l"/>
            <a:endParaRPr lang="fr-FR" dirty="0"/>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Tree>
    <p:extLst>
      <p:ext uri="{BB962C8B-B14F-4D97-AF65-F5344CB8AC3E}">
        <p14:creationId xmlns:p14="http://schemas.microsoft.com/office/powerpoint/2010/main" val="396060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776E8A8-460D-2DEC-841B-B033C87AF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0" b="46239"/>
          <a:stretch/>
        </p:blipFill>
        <p:spPr bwMode="auto">
          <a:xfrm>
            <a:off x="359940" y="1027545"/>
            <a:ext cx="11472119" cy="240145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4"/>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4" name="ZoneTexte 3">
            <a:extLst>
              <a:ext uri="{FF2B5EF4-FFF2-40B4-BE49-F238E27FC236}">
                <a16:creationId xmlns:a16="http://schemas.microsoft.com/office/drawing/2014/main" id="{B7A4C6D0-977D-1288-1FDC-0DDD7D57AD52}"/>
              </a:ext>
            </a:extLst>
          </p:cNvPr>
          <p:cNvSpPr txBox="1"/>
          <p:nvPr/>
        </p:nvSpPr>
        <p:spPr>
          <a:xfrm>
            <a:off x="519257" y="134078"/>
            <a:ext cx="4419600" cy="830997"/>
          </a:xfrm>
          <a:prstGeom prst="rect">
            <a:avLst/>
          </a:prstGeom>
          <a:noFill/>
        </p:spPr>
        <p:txBody>
          <a:bodyPr wrap="square" rtlCol="0">
            <a:spAutoFit/>
          </a:bodyPr>
          <a:lstStyle/>
          <a:p>
            <a:r>
              <a:rPr lang="fr-FR" sz="4800" b="1" dirty="0"/>
              <a:t>LE TRI + SIMPLE </a:t>
            </a:r>
          </a:p>
        </p:txBody>
      </p:sp>
      <p:sp>
        <p:nvSpPr>
          <p:cNvPr id="10" name="ZoneTexte 9">
            <a:extLst>
              <a:ext uri="{FF2B5EF4-FFF2-40B4-BE49-F238E27FC236}">
                <a16:creationId xmlns:a16="http://schemas.microsoft.com/office/drawing/2014/main" id="{4F056089-993F-BEEC-826C-7CAE3BE419AA}"/>
              </a:ext>
            </a:extLst>
          </p:cNvPr>
          <p:cNvSpPr txBox="1"/>
          <p:nvPr/>
        </p:nvSpPr>
        <p:spPr>
          <a:xfrm>
            <a:off x="257175" y="3429000"/>
            <a:ext cx="11574884" cy="2062103"/>
          </a:xfrm>
          <a:prstGeom prst="rect">
            <a:avLst/>
          </a:prstGeom>
          <a:noFill/>
        </p:spPr>
        <p:txBody>
          <a:bodyPr wrap="square">
            <a:spAutoFit/>
          </a:bodyPr>
          <a:lstStyle/>
          <a:p>
            <a:r>
              <a:rPr lang="fr-FR" sz="3200" dirty="0"/>
              <a:t>Avec l'extension des consignes de tri depuis octobre 2021, nous pouvons trier beaucoup plus d'emballages.</a:t>
            </a:r>
          </a:p>
          <a:p>
            <a:r>
              <a:rPr lang="fr-FR" sz="3200" dirty="0"/>
              <a:t>Et à partir de juin 2023 vous pouvez déposer vos emballages dans les colonnes à opercule jaune ou bleu.</a:t>
            </a:r>
          </a:p>
        </p:txBody>
      </p:sp>
    </p:spTree>
    <p:extLst>
      <p:ext uri="{BB962C8B-B14F-4D97-AF65-F5344CB8AC3E}">
        <p14:creationId xmlns:p14="http://schemas.microsoft.com/office/powerpoint/2010/main" val="21057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sp>
        <p:nvSpPr>
          <p:cNvPr id="4" name="ZoneTexte 3">
            <a:extLst>
              <a:ext uri="{FF2B5EF4-FFF2-40B4-BE49-F238E27FC236}">
                <a16:creationId xmlns:a16="http://schemas.microsoft.com/office/drawing/2014/main" id="{B7A4C6D0-977D-1288-1FDC-0DDD7D57AD52}"/>
              </a:ext>
            </a:extLst>
          </p:cNvPr>
          <p:cNvSpPr txBox="1"/>
          <p:nvPr/>
        </p:nvSpPr>
        <p:spPr>
          <a:xfrm>
            <a:off x="519257" y="78660"/>
            <a:ext cx="4419600" cy="830997"/>
          </a:xfrm>
          <a:prstGeom prst="rect">
            <a:avLst/>
          </a:prstGeom>
          <a:noFill/>
        </p:spPr>
        <p:txBody>
          <a:bodyPr wrap="square" rtlCol="0">
            <a:spAutoFit/>
          </a:bodyPr>
          <a:lstStyle/>
          <a:p>
            <a:r>
              <a:rPr lang="fr-FR" sz="4800" b="1" dirty="0"/>
              <a:t>LE TRI + SIMPLE </a:t>
            </a:r>
          </a:p>
        </p:txBody>
      </p:sp>
      <p:pic>
        <p:nvPicPr>
          <p:cNvPr id="1026" name="Picture 2">
            <a:extLst>
              <a:ext uri="{FF2B5EF4-FFF2-40B4-BE49-F238E27FC236}">
                <a16:creationId xmlns:a16="http://schemas.microsoft.com/office/drawing/2014/main" id="{00FCC744-0550-6D38-B214-EF80222ED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97" b="14791"/>
          <a:stretch/>
        </p:blipFill>
        <p:spPr bwMode="auto">
          <a:xfrm>
            <a:off x="5936529" y="78660"/>
            <a:ext cx="5510068" cy="551806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525" y="5430768"/>
            <a:ext cx="2505075" cy="1043057"/>
          </a:xfrm>
          <a:prstGeom prst="rect">
            <a:avLst/>
          </a:prstGeom>
        </p:spPr>
      </p:pic>
      <p:sp>
        <p:nvSpPr>
          <p:cNvPr id="2" name="ZoneTexte 1">
            <a:extLst>
              <a:ext uri="{FF2B5EF4-FFF2-40B4-BE49-F238E27FC236}">
                <a16:creationId xmlns:a16="http://schemas.microsoft.com/office/drawing/2014/main" id="{ED06DBF6-F665-2956-A66D-85F07460D64B}"/>
              </a:ext>
            </a:extLst>
          </p:cNvPr>
          <p:cNvSpPr txBox="1"/>
          <p:nvPr/>
        </p:nvSpPr>
        <p:spPr>
          <a:xfrm>
            <a:off x="257175" y="1933575"/>
            <a:ext cx="5410200" cy="2954655"/>
          </a:xfrm>
          <a:prstGeom prst="rect">
            <a:avLst/>
          </a:prstGeom>
          <a:noFill/>
        </p:spPr>
        <p:txBody>
          <a:bodyPr wrap="square" rtlCol="0">
            <a:spAutoFit/>
          </a:bodyPr>
          <a:lstStyle/>
          <a:p>
            <a:r>
              <a:rPr lang="fr-FR" sz="2400" b="0" dirty="0">
                <a:effectLst/>
              </a:rPr>
              <a:t>En mai 2022 une expérience menée sur le territoire de la CAPCA a démontré qu’un gisement important de produits recyclables était encore présent dans nos poubelles, alors allons plus loin trions plus et de façon plus simple pour réduire la poubelle grise. </a:t>
            </a:r>
          </a:p>
          <a:p>
            <a:endParaRPr lang="fr-FR" b="0" dirty="0">
              <a:effectLst/>
            </a:endParaRPr>
          </a:p>
        </p:txBody>
      </p:sp>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5"/>
          <a:stretch>
            <a:fillRect/>
          </a:stretch>
        </p:blipFill>
        <p:spPr>
          <a:xfrm>
            <a:off x="9534526" y="5388871"/>
            <a:ext cx="2505075" cy="1126850"/>
          </a:xfrm>
          <a:prstGeom prst="rect">
            <a:avLst/>
          </a:prstGeom>
        </p:spPr>
      </p:pic>
    </p:spTree>
    <p:extLst>
      <p:ext uri="{BB962C8B-B14F-4D97-AF65-F5344CB8AC3E}">
        <p14:creationId xmlns:p14="http://schemas.microsoft.com/office/powerpoint/2010/main" val="3255965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A421E7-831C-8BAE-5841-18DE3D275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 t="57239" r="51080" b="17916"/>
          <a:stretch/>
        </p:blipFill>
        <p:spPr bwMode="auto">
          <a:xfrm>
            <a:off x="5302392" y="3176011"/>
            <a:ext cx="5968419" cy="2142389"/>
          </a:xfrm>
          <a:prstGeom prst="rect">
            <a:avLst/>
          </a:prstGeom>
          <a:noFill/>
          <a:extLst>
            <a:ext uri="{909E8E84-426E-40DD-AFC4-6F175D3DCCD1}">
              <a14:hiddenFill xmlns:a14="http://schemas.microsoft.com/office/drawing/2010/main">
                <a:solidFill>
                  <a:srgbClr val="FFFFFF"/>
                </a:solidFill>
              </a14:hiddenFill>
            </a:ext>
          </a:extLst>
        </p:spPr>
      </p:pic>
      <p:sp>
        <p:nvSpPr>
          <p:cNvPr id="3" name="Sous-titre 2">
            <a:extLst>
              <a:ext uri="{FF2B5EF4-FFF2-40B4-BE49-F238E27FC236}">
                <a16:creationId xmlns:a16="http://schemas.microsoft.com/office/drawing/2014/main" id="{DAB4E482-F95C-ADB2-5BED-20D6E111DC4B}"/>
              </a:ext>
            </a:extLst>
          </p:cNvPr>
          <p:cNvSpPr>
            <a:spLocks noGrp="1"/>
          </p:cNvSpPr>
          <p:nvPr>
            <p:ph type="subTitle" idx="1"/>
          </p:nvPr>
        </p:nvSpPr>
        <p:spPr>
          <a:xfrm>
            <a:off x="263309" y="240145"/>
            <a:ext cx="11665382" cy="5375564"/>
          </a:xfrm>
        </p:spPr>
        <p:txBody>
          <a:bodyPr>
            <a:normAutofit fontScale="25000" lnSpcReduction="20000"/>
          </a:bodyPr>
          <a:lstStyle/>
          <a:p>
            <a:r>
              <a:rPr lang="fr-FR" sz="19200" b="1" dirty="0"/>
              <a:t>CHANGEMENT DU MODE DE COLLECTE DES ORDURES MENAGERES RESIDUELLES </a:t>
            </a:r>
          </a:p>
          <a:p>
            <a:r>
              <a:rPr lang="fr-FR" sz="19200" b="1" dirty="0"/>
              <a:t>EN JUIN 2023</a:t>
            </a:r>
            <a:endParaRPr lang="fr-FR" sz="4400" b="1" dirty="0"/>
          </a:p>
          <a:p>
            <a:pPr algn="l"/>
            <a:endParaRPr lang="fr-FR" dirty="0"/>
          </a:p>
          <a:p>
            <a:pPr algn="l"/>
            <a:r>
              <a:rPr lang="fr-FR" sz="12300" dirty="0"/>
              <a:t>Pour les ordures ménagères résiduelles, des colonnes grises « gros volume » seront mises en place et des points de collecte seront rassemblés pour faciliter votre démarche.</a:t>
            </a:r>
          </a:p>
          <a:p>
            <a:pPr algn="l"/>
            <a:endParaRPr lang="fr-FR" sz="12300" dirty="0">
              <a:latin typeface="Abadi" panose="020B0604020104020204" pitchFamily="34" charset="0"/>
            </a:endParaRPr>
          </a:p>
          <a:p>
            <a:pPr algn="l"/>
            <a:endParaRPr lang="fr-FR" sz="4200" dirty="0">
              <a:latin typeface="Abadi" panose="020B0604020104020204" pitchFamily="34" charset="0"/>
            </a:endParaRPr>
          </a:p>
          <a:p>
            <a:pPr algn="l"/>
            <a:r>
              <a:rPr lang="fr-FR" sz="12300" b="1" dirty="0">
                <a:solidFill>
                  <a:srgbClr val="FF0000"/>
                </a:solidFill>
                <a:latin typeface="+mj-lt"/>
              </a:rPr>
              <a:t>Tous les bacs à roulettes </a:t>
            </a:r>
          </a:p>
          <a:p>
            <a:pPr algn="l"/>
            <a:r>
              <a:rPr lang="fr-FR" sz="12300" b="1" dirty="0">
                <a:solidFill>
                  <a:srgbClr val="FF0000"/>
                </a:solidFill>
                <a:latin typeface="+mj-lt"/>
              </a:rPr>
              <a:t>seront supprimés.</a:t>
            </a:r>
          </a:p>
          <a:p>
            <a:pPr algn="l"/>
            <a:endParaRPr lang="fr-FR" dirty="0"/>
          </a:p>
          <a:p>
            <a:pPr algn="l"/>
            <a:endParaRPr lang="fr-FR" dirty="0"/>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4"/>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Tree>
    <p:extLst>
      <p:ext uri="{BB962C8B-B14F-4D97-AF65-F5344CB8AC3E}">
        <p14:creationId xmlns:p14="http://schemas.microsoft.com/office/powerpoint/2010/main" val="67403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4" name="ZoneTexte 3">
            <a:extLst>
              <a:ext uri="{FF2B5EF4-FFF2-40B4-BE49-F238E27FC236}">
                <a16:creationId xmlns:a16="http://schemas.microsoft.com/office/drawing/2014/main" id="{B7A4C6D0-977D-1288-1FDC-0DDD7D57AD52}"/>
              </a:ext>
            </a:extLst>
          </p:cNvPr>
          <p:cNvSpPr txBox="1"/>
          <p:nvPr/>
        </p:nvSpPr>
        <p:spPr>
          <a:xfrm>
            <a:off x="519257" y="134078"/>
            <a:ext cx="4419600" cy="830997"/>
          </a:xfrm>
          <a:prstGeom prst="rect">
            <a:avLst/>
          </a:prstGeom>
          <a:noFill/>
        </p:spPr>
        <p:txBody>
          <a:bodyPr wrap="square" rtlCol="0">
            <a:spAutoFit/>
          </a:bodyPr>
          <a:lstStyle/>
          <a:p>
            <a:r>
              <a:rPr lang="fr-FR" sz="4800" b="1" dirty="0"/>
              <a:t>LE TRI + SIMPLE </a:t>
            </a:r>
          </a:p>
        </p:txBody>
      </p:sp>
      <p:sp>
        <p:nvSpPr>
          <p:cNvPr id="10" name="ZoneTexte 9">
            <a:extLst>
              <a:ext uri="{FF2B5EF4-FFF2-40B4-BE49-F238E27FC236}">
                <a16:creationId xmlns:a16="http://schemas.microsoft.com/office/drawing/2014/main" id="{4F056089-993F-BEEC-826C-7CAE3BE419AA}"/>
              </a:ext>
            </a:extLst>
          </p:cNvPr>
          <p:cNvSpPr txBox="1"/>
          <p:nvPr/>
        </p:nvSpPr>
        <p:spPr>
          <a:xfrm>
            <a:off x="257175" y="1545771"/>
            <a:ext cx="11574884" cy="3046988"/>
          </a:xfrm>
          <a:prstGeom prst="rect">
            <a:avLst/>
          </a:prstGeom>
          <a:noFill/>
        </p:spPr>
        <p:txBody>
          <a:bodyPr wrap="square">
            <a:spAutoFit/>
          </a:bodyPr>
          <a:lstStyle/>
          <a:p>
            <a:r>
              <a:rPr lang="fr-FR" sz="3200" dirty="0"/>
              <a:t>Pour la Commune, il va y avoir un changement important. Avec la CAPCA nous avons fait un travail en amont pour pouvoir identifier des nouveaux points de collecte, et en renforcer d’autres.</a:t>
            </a:r>
          </a:p>
          <a:p>
            <a:r>
              <a:rPr lang="fr-FR" sz="3200" dirty="0"/>
              <a:t>Rien n’est figé ni définitif. </a:t>
            </a:r>
          </a:p>
          <a:p>
            <a:r>
              <a:rPr lang="fr-FR" sz="3200" dirty="0"/>
              <a:t>Nous allons vous montrer les différents sites de collecte sur la commune.</a:t>
            </a:r>
          </a:p>
        </p:txBody>
      </p:sp>
    </p:spTree>
    <p:extLst>
      <p:ext uri="{BB962C8B-B14F-4D97-AF65-F5344CB8AC3E}">
        <p14:creationId xmlns:p14="http://schemas.microsoft.com/office/powerpoint/2010/main" val="991685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1667" y="5085032"/>
            <a:ext cx="1117933" cy="471129"/>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10992244" y="6005596"/>
            <a:ext cx="1047356" cy="471129"/>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898" y="4204354"/>
            <a:ext cx="1035702" cy="431243"/>
          </a:xfrm>
          <a:prstGeom prst="rect">
            <a:avLst/>
          </a:prstGeom>
        </p:spPr>
      </p:pic>
      <p:sp>
        <p:nvSpPr>
          <p:cNvPr id="14" name="Rectangle 4">
            <a:extLst>
              <a:ext uri="{FF2B5EF4-FFF2-40B4-BE49-F238E27FC236}">
                <a16:creationId xmlns:a16="http://schemas.microsoft.com/office/drawing/2014/main" id="{63FDD571-616F-A0D0-57EF-3652D940D575}"/>
              </a:ext>
            </a:extLst>
          </p:cNvPr>
          <p:cNvSpPr>
            <a:spLocks noChangeArrowheads="1"/>
          </p:cNvSpPr>
          <p:nvPr/>
        </p:nvSpPr>
        <p:spPr bwMode="auto">
          <a:xfrm>
            <a:off x="2924175" y="852403"/>
            <a:ext cx="17616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21" name="Tableau 21">
            <a:extLst>
              <a:ext uri="{FF2B5EF4-FFF2-40B4-BE49-F238E27FC236}">
                <a16:creationId xmlns:a16="http://schemas.microsoft.com/office/drawing/2014/main" id="{4396A527-FEB5-DB2A-6ED4-B07A5EFAC88F}"/>
              </a:ext>
            </a:extLst>
          </p:cNvPr>
          <p:cNvGraphicFramePr>
            <a:graphicFrameLocks noGrp="1"/>
          </p:cNvGraphicFramePr>
          <p:nvPr>
            <p:extLst>
              <p:ext uri="{D42A27DB-BD31-4B8C-83A1-F6EECF244321}">
                <p14:modId xmlns:p14="http://schemas.microsoft.com/office/powerpoint/2010/main" val="2017875746"/>
              </p:ext>
            </p:extLst>
          </p:nvPr>
        </p:nvGraphicFramePr>
        <p:xfrm>
          <a:off x="152400" y="78740"/>
          <a:ext cx="10769267" cy="6329680"/>
        </p:xfrm>
        <a:graphic>
          <a:graphicData uri="http://schemas.openxmlformats.org/drawingml/2006/table">
            <a:tbl>
              <a:tblPr firstRow="1" bandRow="1">
                <a:tableStyleId>{93296810-A885-4BE3-A3E7-6D5BEEA58F35}</a:tableStyleId>
              </a:tblPr>
              <a:tblGrid>
                <a:gridCol w="5501209">
                  <a:extLst>
                    <a:ext uri="{9D8B030D-6E8A-4147-A177-3AD203B41FA5}">
                      <a16:colId xmlns:a16="http://schemas.microsoft.com/office/drawing/2014/main" val="3050652714"/>
                    </a:ext>
                  </a:extLst>
                </a:gridCol>
                <a:gridCol w="2597947">
                  <a:extLst>
                    <a:ext uri="{9D8B030D-6E8A-4147-A177-3AD203B41FA5}">
                      <a16:colId xmlns:a16="http://schemas.microsoft.com/office/drawing/2014/main" val="3004117855"/>
                    </a:ext>
                  </a:extLst>
                </a:gridCol>
                <a:gridCol w="2670111">
                  <a:extLst>
                    <a:ext uri="{9D8B030D-6E8A-4147-A177-3AD203B41FA5}">
                      <a16:colId xmlns:a16="http://schemas.microsoft.com/office/drawing/2014/main" val="3663825324"/>
                    </a:ext>
                  </a:extLst>
                </a:gridCol>
              </a:tblGrid>
              <a:tr h="370840">
                <a:tc>
                  <a:txBody>
                    <a:bodyPr/>
                    <a:lstStyle/>
                    <a:p>
                      <a:pPr algn="just" rtl="0" fontAlgn="ctr">
                        <a:spcBef>
                          <a:spcPts val="0"/>
                        </a:spcBef>
                        <a:spcAft>
                          <a:spcPts val="0"/>
                        </a:spcAft>
                      </a:pPr>
                      <a:r>
                        <a:rPr lang="fr-FR" sz="2000" b="1" i="0" u="none" strike="noStrike" dirty="0">
                          <a:solidFill>
                            <a:srgbClr val="000000"/>
                          </a:solidFill>
                          <a:effectLst/>
                          <a:latin typeface="Calibri" panose="020F0502020204030204" pitchFamily="34" charset="0"/>
                        </a:rPr>
                        <a:t>LIEUX</a:t>
                      </a:r>
                      <a:endParaRPr lang="fr-FR" sz="2000" dirty="0">
                        <a:effectLst/>
                      </a:endParaRPr>
                    </a:p>
                  </a:txBody>
                  <a:tcPr marL="44450" marR="44450" anchor="ctr"/>
                </a:tc>
                <a:tc>
                  <a:txBody>
                    <a:bodyPr/>
                    <a:lstStyle/>
                    <a:p>
                      <a:pPr algn="ctr" rtl="0" fontAlgn="ctr">
                        <a:spcBef>
                          <a:spcPts val="0"/>
                        </a:spcBef>
                        <a:spcAft>
                          <a:spcPts val="0"/>
                        </a:spcAft>
                      </a:pPr>
                      <a:r>
                        <a:rPr lang="fr-FR" sz="2000" b="1" i="0" u="none" strike="noStrike" dirty="0">
                          <a:solidFill>
                            <a:srgbClr val="000000"/>
                          </a:solidFill>
                          <a:effectLst/>
                          <a:latin typeface="Calibri" panose="020F0502020204030204" pitchFamily="34" charset="0"/>
                        </a:rPr>
                        <a:t>Ordures ménagères</a:t>
                      </a:r>
                      <a:endParaRPr lang="fr-FR" sz="2000" dirty="0">
                        <a:effectLst/>
                      </a:endParaRPr>
                    </a:p>
                  </a:txBody>
                  <a:tcPr marL="44450" marR="44450" anchor="ctr"/>
                </a:tc>
                <a:tc>
                  <a:txBody>
                    <a:bodyPr/>
                    <a:lstStyle/>
                    <a:p>
                      <a:pPr algn="ctr" rtl="0" fontAlgn="ctr">
                        <a:spcBef>
                          <a:spcPts val="0"/>
                        </a:spcBef>
                        <a:spcAft>
                          <a:spcPts val="0"/>
                        </a:spcAft>
                      </a:pPr>
                      <a:r>
                        <a:rPr lang="fr-FR" sz="2000" b="1" i="0" u="none" strike="noStrike" dirty="0">
                          <a:solidFill>
                            <a:srgbClr val="000000"/>
                          </a:solidFill>
                          <a:effectLst/>
                          <a:latin typeface="Calibri" panose="020F0502020204030204" pitchFamily="34" charset="0"/>
                        </a:rPr>
                        <a:t>Tri </a:t>
                      </a:r>
                      <a:endParaRPr lang="fr-FR" sz="2000" dirty="0">
                        <a:effectLst/>
                      </a:endParaRPr>
                    </a:p>
                  </a:txBody>
                  <a:tcPr marL="44450" marR="44450" anchor="ctr"/>
                </a:tc>
                <a:extLst>
                  <a:ext uri="{0D108BD9-81ED-4DB2-BD59-A6C34878D82A}">
                    <a16:rowId xmlns:a16="http://schemas.microsoft.com/office/drawing/2014/main" val="942840436"/>
                  </a:ext>
                </a:extLst>
              </a:tr>
              <a:tr h="370840">
                <a:tc>
                  <a:txBody>
                    <a:bodyPr/>
                    <a:lstStyle/>
                    <a:p>
                      <a:pPr algn="just" rtl="0" fontAlgn="ctr">
                        <a:spcBef>
                          <a:spcPts val="0"/>
                        </a:spcBef>
                        <a:spcAft>
                          <a:spcPts val="0"/>
                        </a:spcAft>
                      </a:pPr>
                      <a:r>
                        <a:rPr lang="fr-FR" sz="1800" dirty="0">
                          <a:effectLst/>
                          <a:latin typeface="+mn-lt"/>
                        </a:rPr>
                        <a:t>Place de la Gare</a:t>
                      </a:r>
                    </a:p>
                  </a:txBody>
                  <a:tcPr marL="44450" marR="44450" anchor="ctr"/>
                </a:tc>
                <a:tc>
                  <a:txBody>
                    <a:bodyPr/>
                    <a:lstStyle/>
                    <a:p>
                      <a:pPr algn="ctr" rtl="0" fontAlgn="ctr">
                        <a:spcBef>
                          <a:spcPts val="0"/>
                        </a:spcBef>
                        <a:spcAft>
                          <a:spcPts val="0"/>
                        </a:spcAft>
                      </a:pPr>
                      <a:r>
                        <a:rPr lang="fr-FR" sz="1800" dirty="0">
                          <a:effectLst/>
                          <a:latin typeface="+mn-lt"/>
                        </a:rPr>
                        <a:t>x</a:t>
                      </a:r>
                    </a:p>
                  </a:txBody>
                  <a:tcPr marL="44450" marR="44450" anchor="ctr"/>
                </a:tc>
                <a:tc>
                  <a:txBody>
                    <a:bodyPr/>
                    <a:lstStyle/>
                    <a:p>
                      <a:pPr algn="ctr" rtl="0" fontAlgn="ctr">
                        <a:spcBef>
                          <a:spcPts val="0"/>
                        </a:spcBef>
                        <a:spcAft>
                          <a:spcPts val="0"/>
                        </a:spcAft>
                      </a:pPr>
                      <a:r>
                        <a:rPr lang="fr-FR" sz="1800" dirty="0">
                          <a:effectLst/>
                          <a:latin typeface="+mn-lt"/>
                        </a:rPr>
                        <a:t>x</a:t>
                      </a:r>
                    </a:p>
                  </a:txBody>
                  <a:tcPr marL="44450" marR="44450" anchor="ctr"/>
                </a:tc>
                <a:extLst>
                  <a:ext uri="{0D108BD9-81ED-4DB2-BD59-A6C34878D82A}">
                    <a16:rowId xmlns:a16="http://schemas.microsoft.com/office/drawing/2014/main" val="3830143332"/>
                  </a:ext>
                </a:extLst>
              </a:tr>
              <a:tr h="370840">
                <a:tc>
                  <a:txBody>
                    <a:bodyPr/>
                    <a:lstStyle/>
                    <a:p>
                      <a:pPr algn="just" rtl="0" fontAlgn="ctr">
                        <a:spcBef>
                          <a:spcPts val="0"/>
                        </a:spcBef>
                        <a:spcAft>
                          <a:spcPts val="0"/>
                        </a:spcAft>
                      </a:pPr>
                      <a:r>
                        <a:rPr lang="fr-FR" sz="1800" b="0" i="0" u="none" strike="noStrike" dirty="0">
                          <a:solidFill>
                            <a:srgbClr val="000000"/>
                          </a:solidFill>
                          <a:effectLst/>
                          <a:latin typeface="+mn-lt"/>
                        </a:rPr>
                        <a:t>Parking vieux village</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183729945"/>
                  </a:ext>
                </a:extLst>
              </a:tr>
              <a:tr h="370840">
                <a:tc>
                  <a:txBody>
                    <a:bodyPr/>
                    <a:lstStyle/>
                    <a:p>
                      <a:pPr algn="just" rtl="0" fontAlgn="ctr">
                        <a:spcBef>
                          <a:spcPts val="0"/>
                        </a:spcBef>
                        <a:spcAft>
                          <a:spcPts val="0"/>
                        </a:spcAft>
                      </a:pPr>
                      <a:r>
                        <a:rPr lang="fr-FR" sz="1800" b="0" i="0" u="none" strike="noStrike" dirty="0">
                          <a:solidFill>
                            <a:srgbClr val="000000"/>
                          </a:solidFill>
                          <a:effectLst/>
                          <a:latin typeface="+mn-lt"/>
                        </a:rPr>
                        <a:t>Quartier Rely 1 – Rue des Abricotiers</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a:solidFill>
                            <a:srgbClr val="000000"/>
                          </a:solidFill>
                          <a:effectLst/>
                          <a:latin typeface="+mn-lt"/>
                        </a:rPr>
                        <a:t>X</a:t>
                      </a:r>
                      <a:endParaRPr lang="fr-FR" sz="1800">
                        <a:effectLst/>
                        <a:latin typeface="+mn-lt"/>
                      </a:endParaRPr>
                    </a:p>
                  </a:txBody>
                  <a:tcPr marL="44450" marR="44450" anchor="ctr"/>
                </a:tc>
                <a:extLst>
                  <a:ext uri="{0D108BD9-81ED-4DB2-BD59-A6C34878D82A}">
                    <a16:rowId xmlns:a16="http://schemas.microsoft.com/office/drawing/2014/main" val="4057416782"/>
                  </a:ext>
                </a:extLst>
              </a:tr>
              <a:tr h="370840">
                <a:tc>
                  <a:txBody>
                    <a:bodyPr/>
                    <a:lstStyle/>
                    <a:p>
                      <a:pPr algn="just" rtl="0" fontAlgn="ctr">
                        <a:spcBef>
                          <a:spcPts val="0"/>
                        </a:spcBef>
                        <a:spcAft>
                          <a:spcPts val="0"/>
                        </a:spcAft>
                      </a:pPr>
                      <a:r>
                        <a:rPr lang="fr-FR" sz="1800" b="0" i="0" u="none" strike="noStrike">
                          <a:solidFill>
                            <a:srgbClr val="000000"/>
                          </a:solidFill>
                          <a:effectLst/>
                          <a:latin typeface="+mn-lt"/>
                        </a:rPr>
                        <a:t>Maison de santé – Allée des Cerisiers</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263795981"/>
                  </a:ext>
                </a:extLst>
              </a:tr>
              <a:tr h="370840">
                <a:tc>
                  <a:txBody>
                    <a:bodyPr/>
                    <a:lstStyle/>
                    <a:p>
                      <a:pPr algn="just" rtl="0" fontAlgn="ctr">
                        <a:spcBef>
                          <a:spcPts val="0"/>
                        </a:spcBef>
                        <a:spcAft>
                          <a:spcPts val="0"/>
                        </a:spcAft>
                      </a:pPr>
                      <a:r>
                        <a:rPr lang="fr-FR" sz="1800" b="0" i="0" u="none" strike="noStrike">
                          <a:solidFill>
                            <a:srgbClr val="000000"/>
                          </a:solidFill>
                          <a:effectLst/>
                          <a:latin typeface="+mn-lt"/>
                        </a:rPr>
                        <a:t>Carrefour route des Berges / rue du 19 mars 1962</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a:solidFill>
                            <a:srgbClr val="000000"/>
                          </a:solidFill>
                          <a:effectLst/>
                          <a:latin typeface="+mn-lt"/>
                        </a:rPr>
                        <a:t>X</a:t>
                      </a:r>
                      <a:endParaRPr lang="fr-FR" sz="1800">
                        <a:effectLst/>
                        <a:latin typeface="+mn-lt"/>
                      </a:endParaRPr>
                    </a:p>
                  </a:txBody>
                  <a:tcPr marL="44450" marR="44450" anchor="ctr"/>
                </a:tc>
                <a:extLst>
                  <a:ext uri="{0D108BD9-81ED-4DB2-BD59-A6C34878D82A}">
                    <a16:rowId xmlns:a16="http://schemas.microsoft.com/office/drawing/2014/main" val="3869014290"/>
                  </a:ext>
                </a:extLst>
              </a:tr>
              <a:tr h="370840">
                <a:tc>
                  <a:txBody>
                    <a:bodyPr/>
                    <a:lstStyle/>
                    <a:p>
                      <a:pPr algn="just" rtl="0" fontAlgn="ctr">
                        <a:spcBef>
                          <a:spcPts val="0"/>
                        </a:spcBef>
                        <a:spcAft>
                          <a:spcPts val="0"/>
                        </a:spcAft>
                      </a:pPr>
                      <a:r>
                        <a:rPr lang="fr-FR" sz="1800" b="0" i="0" u="none" strike="noStrike">
                          <a:solidFill>
                            <a:srgbClr val="000000"/>
                          </a:solidFill>
                          <a:effectLst/>
                          <a:latin typeface="+mn-lt"/>
                        </a:rPr>
                        <a:t>Quartier des Amarines</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2880113616"/>
                  </a:ext>
                </a:extLst>
              </a:tr>
              <a:tr h="370840">
                <a:tc>
                  <a:txBody>
                    <a:bodyPr/>
                    <a:lstStyle/>
                    <a:p>
                      <a:pPr algn="just" rtl="0" fontAlgn="ctr">
                        <a:spcBef>
                          <a:spcPts val="0"/>
                        </a:spcBef>
                        <a:spcAft>
                          <a:spcPts val="0"/>
                        </a:spcAft>
                      </a:pPr>
                      <a:r>
                        <a:rPr lang="fr-FR" sz="1800" b="0" i="0" u="none" strike="noStrike">
                          <a:solidFill>
                            <a:srgbClr val="000000"/>
                          </a:solidFill>
                          <a:effectLst/>
                          <a:latin typeface="+mn-lt"/>
                        </a:rPr>
                        <a:t>Stade de foot-piscine</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a:solidFill>
                            <a:srgbClr val="000000"/>
                          </a:solidFill>
                          <a:effectLst/>
                          <a:latin typeface="+mn-lt"/>
                        </a:rPr>
                        <a:t>X</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663772650"/>
                  </a:ext>
                </a:extLst>
              </a:tr>
              <a:tr h="370840">
                <a:tc>
                  <a:txBody>
                    <a:bodyPr/>
                    <a:lstStyle/>
                    <a:p>
                      <a:pPr algn="just" rtl="0" fontAlgn="ctr">
                        <a:spcBef>
                          <a:spcPts val="0"/>
                        </a:spcBef>
                        <a:spcAft>
                          <a:spcPts val="0"/>
                        </a:spcAft>
                      </a:pPr>
                      <a:r>
                        <a:rPr lang="fr-FR" sz="1800" b="0" i="0" u="none" strike="noStrike" dirty="0">
                          <a:solidFill>
                            <a:srgbClr val="000000"/>
                          </a:solidFill>
                          <a:effectLst/>
                          <a:latin typeface="+mn-lt"/>
                        </a:rPr>
                        <a:t>Camping les Voiliers</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a:solidFill>
                            <a:srgbClr val="000000"/>
                          </a:solidFill>
                          <a:effectLst/>
                          <a:latin typeface="+mn-lt"/>
                        </a:rPr>
                        <a:t>X</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423715181"/>
                  </a:ext>
                </a:extLst>
              </a:tr>
              <a:tr h="370840">
                <a:tc>
                  <a:txBody>
                    <a:bodyPr/>
                    <a:lstStyle/>
                    <a:p>
                      <a:pPr algn="just" rtl="0" fontAlgn="ctr">
                        <a:spcBef>
                          <a:spcPts val="0"/>
                        </a:spcBef>
                        <a:spcAft>
                          <a:spcPts val="0"/>
                        </a:spcAft>
                      </a:pPr>
                      <a:r>
                        <a:rPr lang="fr-FR" sz="1800" b="0" i="0" u="none" strike="noStrike">
                          <a:solidFill>
                            <a:srgbClr val="000000"/>
                          </a:solidFill>
                          <a:effectLst/>
                          <a:latin typeface="+mn-lt"/>
                        </a:rPr>
                        <a:t>RD86E – Quartier les Ramières – Parking cimetière</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a:solidFill>
                            <a:srgbClr val="000000"/>
                          </a:solidFill>
                          <a:effectLst/>
                          <a:latin typeface="+mn-lt"/>
                        </a:rPr>
                        <a:t>X</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3335820168"/>
                  </a:ext>
                </a:extLst>
              </a:tr>
              <a:tr h="370840">
                <a:tc>
                  <a:txBody>
                    <a:bodyPr/>
                    <a:lstStyle/>
                    <a:p>
                      <a:pPr algn="just" rtl="0" fontAlgn="ctr">
                        <a:spcBef>
                          <a:spcPts val="0"/>
                        </a:spcBef>
                        <a:spcAft>
                          <a:spcPts val="0"/>
                        </a:spcAft>
                      </a:pPr>
                      <a:r>
                        <a:rPr lang="fr-FR" sz="1800" b="0" i="0" u="none" strike="noStrike">
                          <a:solidFill>
                            <a:srgbClr val="000000"/>
                          </a:solidFill>
                          <a:effectLst/>
                          <a:latin typeface="+mn-lt"/>
                        </a:rPr>
                        <a:t>RD86E – Parking la Poste</a:t>
                      </a:r>
                      <a:endParaRPr lang="fr-FR" sz="180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336918682"/>
                  </a:ext>
                </a:extLst>
              </a:tr>
              <a:tr h="370840">
                <a:tc>
                  <a:txBody>
                    <a:bodyPr/>
                    <a:lstStyle/>
                    <a:p>
                      <a:pPr algn="just" rtl="0" fontAlgn="ctr">
                        <a:spcBef>
                          <a:spcPts val="0"/>
                        </a:spcBef>
                        <a:spcAft>
                          <a:spcPts val="0"/>
                        </a:spcAft>
                      </a:pPr>
                      <a:r>
                        <a:rPr lang="fr-FR" sz="1800" b="0" i="0" u="none" strike="noStrike" dirty="0">
                          <a:solidFill>
                            <a:srgbClr val="000000"/>
                          </a:solidFill>
                          <a:effectLst/>
                          <a:latin typeface="+mn-lt"/>
                        </a:rPr>
                        <a:t>RD21 – Route de Saint Laurent – Après le Tournesol</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4116239998"/>
                  </a:ext>
                </a:extLst>
              </a:tr>
              <a:tr h="370840">
                <a:tc>
                  <a:txBody>
                    <a:bodyPr/>
                    <a:lstStyle/>
                    <a:p>
                      <a:pPr algn="just" rtl="0" fontAlgn="ctr">
                        <a:spcBef>
                          <a:spcPts val="0"/>
                        </a:spcBef>
                        <a:spcAft>
                          <a:spcPts val="0"/>
                        </a:spcAft>
                      </a:pPr>
                      <a:r>
                        <a:rPr lang="fr-FR" sz="1800" b="0" i="0" u="none" strike="noStrike" dirty="0">
                          <a:solidFill>
                            <a:srgbClr val="000000"/>
                          </a:solidFill>
                          <a:effectLst/>
                          <a:latin typeface="+mn-lt"/>
                        </a:rPr>
                        <a:t>Route du Vieux Rhône ( Transformateur)</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a:solidFill>
                            <a:srgbClr val="000000"/>
                          </a:solidFill>
                          <a:effectLst/>
                          <a:latin typeface="+mn-lt"/>
                        </a:rPr>
                        <a:t>X</a:t>
                      </a:r>
                      <a:endParaRPr lang="fr-FR" sz="1800">
                        <a:effectLst/>
                        <a:latin typeface="+mn-lt"/>
                      </a:endParaRPr>
                    </a:p>
                  </a:txBody>
                  <a:tcPr marL="44450" marR="44450" anchor="ctr"/>
                </a:tc>
                <a:extLst>
                  <a:ext uri="{0D108BD9-81ED-4DB2-BD59-A6C34878D82A}">
                    <a16:rowId xmlns:a16="http://schemas.microsoft.com/office/drawing/2014/main" val="3362455072"/>
                  </a:ext>
                </a:extLst>
              </a:tr>
              <a:tr h="370840">
                <a:tc>
                  <a:txBody>
                    <a:bodyPr/>
                    <a:lstStyle/>
                    <a:p>
                      <a:pPr algn="just" rtl="0" fontAlgn="ctr">
                        <a:spcBef>
                          <a:spcPts val="0"/>
                        </a:spcBef>
                        <a:spcAft>
                          <a:spcPts val="0"/>
                        </a:spcAft>
                      </a:pPr>
                      <a:r>
                        <a:rPr lang="fr-FR" sz="1800" b="0" i="0" u="none" strike="noStrike" dirty="0">
                          <a:solidFill>
                            <a:srgbClr val="000000"/>
                          </a:solidFill>
                          <a:effectLst/>
                          <a:latin typeface="+mn-lt"/>
                        </a:rPr>
                        <a:t>Rue Olivier de Serres (En face de la cour de la primaire)</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tc>
                  <a:txBody>
                    <a:bodyPr/>
                    <a:lstStyle/>
                    <a:p>
                      <a:pPr algn="ctr" rtl="0" fontAlgn="ctr">
                        <a:spcBef>
                          <a:spcPts val="0"/>
                        </a:spcBef>
                        <a:spcAft>
                          <a:spcPts val="0"/>
                        </a:spcAft>
                      </a:pPr>
                      <a:r>
                        <a:rPr lang="fr-FR" sz="1800" b="0" i="0" u="none" strike="noStrike" dirty="0">
                          <a:solidFill>
                            <a:srgbClr val="000000"/>
                          </a:solidFill>
                          <a:effectLst/>
                          <a:latin typeface="+mn-lt"/>
                        </a:rPr>
                        <a:t>X</a:t>
                      </a:r>
                      <a:endParaRPr lang="fr-FR" sz="1800" dirty="0">
                        <a:effectLst/>
                        <a:latin typeface="+mn-lt"/>
                      </a:endParaRPr>
                    </a:p>
                  </a:txBody>
                  <a:tcPr marL="44450" marR="44450" anchor="ctr"/>
                </a:tc>
                <a:extLst>
                  <a:ext uri="{0D108BD9-81ED-4DB2-BD59-A6C34878D82A}">
                    <a16:rowId xmlns:a16="http://schemas.microsoft.com/office/drawing/2014/main" val="205851251"/>
                  </a:ext>
                </a:extLst>
              </a:tr>
              <a:tr h="370840">
                <a:tc>
                  <a:txBody>
                    <a:bodyPr/>
                    <a:lstStyle/>
                    <a:p>
                      <a:pPr algn="just" rtl="0" fontAlgn="ctr">
                        <a:spcBef>
                          <a:spcPts val="0"/>
                        </a:spcBef>
                        <a:spcAft>
                          <a:spcPts val="0"/>
                        </a:spcAft>
                      </a:pPr>
                      <a:r>
                        <a:rPr lang="fr-FR" sz="1800" dirty="0">
                          <a:effectLst/>
                          <a:latin typeface="+mn-lt"/>
                        </a:rPr>
                        <a:t>Ecole Maternelle</a:t>
                      </a:r>
                    </a:p>
                  </a:txBody>
                  <a:tcPr marL="44450" marR="44450" anchor="ctr"/>
                </a:tc>
                <a:tc>
                  <a:txBody>
                    <a:bodyPr/>
                    <a:lstStyle/>
                    <a:p>
                      <a:pPr algn="ctr" rtl="0" fontAlgn="ctr">
                        <a:spcBef>
                          <a:spcPts val="0"/>
                        </a:spcBef>
                        <a:spcAft>
                          <a:spcPts val="0"/>
                        </a:spcAft>
                      </a:pPr>
                      <a:r>
                        <a:rPr lang="fr-FR" sz="1800" dirty="0">
                          <a:effectLst/>
                          <a:latin typeface="+mn-lt"/>
                        </a:rPr>
                        <a:t>x</a:t>
                      </a:r>
                    </a:p>
                  </a:txBody>
                  <a:tcPr marL="44450" marR="44450" anchor="ctr"/>
                </a:tc>
                <a:tc>
                  <a:txBody>
                    <a:bodyPr/>
                    <a:lstStyle/>
                    <a:p>
                      <a:pPr algn="ctr" rtl="0" fontAlgn="ctr">
                        <a:spcBef>
                          <a:spcPts val="0"/>
                        </a:spcBef>
                        <a:spcAft>
                          <a:spcPts val="0"/>
                        </a:spcAft>
                      </a:pPr>
                      <a:endParaRPr lang="fr-FR" sz="1800" dirty="0">
                        <a:effectLst/>
                        <a:latin typeface="+mn-lt"/>
                      </a:endParaRPr>
                    </a:p>
                  </a:txBody>
                  <a:tcPr marL="44450" marR="44450" anchor="ctr"/>
                </a:tc>
                <a:extLst>
                  <a:ext uri="{0D108BD9-81ED-4DB2-BD59-A6C34878D82A}">
                    <a16:rowId xmlns:a16="http://schemas.microsoft.com/office/drawing/2014/main" val="1329861058"/>
                  </a:ext>
                </a:extLst>
              </a:tr>
              <a:tr h="370840">
                <a:tc>
                  <a:txBody>
                    <a:bodyPr/>
                    <a:lstStyle/>
                    <a:p>
                      <a:pPr algn="just" rtl="0" fontAlgn="ctr">
                        <a:spcBef>
                          <a:spcPts val="0"/>
                        </a:spcBef>
                        <a:spcAft>
                          <a:spcPts val="0"/>
                        </a:spcAft>
                      </a:pPr>
                      <a:r>
                        <a:rPr lang="fr-FR" sz="1800" dirty="0">
                          <a:effectLst/>
                          <a:latin typeface="+mn-lt"/>
                        </a:rPr>
                        <a:t>Les Agrions </a:t>
                      </a:r>
                    </a:p>
                  </a:txBody>
                  <a:tcPr marL="44450" marR="44450" anchor="ctr"/>
                </a:tc>
                <a:tc>
                  <a:txBody>
                    <a:bodyPr/>
                    <a:lstStyle/>
                    <a:p>
                      <a:pPr algn="ctr" rtl="0" fontAlgn="ctr">
                        <a:spcBef>
                          <a:spcPts val="0"/>
                        </a:spcBef>
                        <a:spcAft>
                          <a:spcPts val="0"/>
                        </a:spcAft>
                      </a:pPr>
                      <a:r>
                        <a:rPr lang="fr-FR" sz="1800" dirty="0">
                          <a:effectLst/>
                          <a:latin typeface="+mn-lt"/>
                        </a:rPr>
                        <a:t>x</a:t>
                      </a:r>
                    </a:p>
                  </a:txBody>
                  <a:tcPr marL="44450" marR="44450" anchor="ctr"/>
                </a:tc>
                <a:tc>
                  <a:txBody>
                    <a:bodyPr/>
                    <a:lstStyle/>
                    <a:p>
                      <a:pPr algn="ctr" rtl="0" fontAlgn="ctr">
                        <a:spcBef>
                          <a:spcPts val="0"/>
                        </a:spcBef>
                        <a:spcAft>
                          <a:spcPts val="0"/>
                        </a:spcAft>
                      </a:pPr>
                      <a:endParaRPr lang="fr-FR" sz="1800" dirty="0">
                        <a:effectLst/>
                        <a:latin typeface="+mn-lt"/>
                      </a:endParaRPr>
                    </a:p>
                  </a:txBody>
                  <a:tcPr marL="44450" marR="44450" anchor="ctr"/>
                </a:tc>
                <a:extLst>
                  <a:ext uri="{0D108BD9-81ED-4DB2-BD59-A6C34878D82A}">
                    <a16:rowId xmlns:a16="http://schemas.microsoft.com/office/drawing/2014/main" val="1744430476"/>
                  </a:ext>
                </a:extLst>
              </a:tr>
              <a:tr h="370840">
                <a:tc>
                  <a:txBody>
                    <a:bodyPr/>
                    <a:lstStyle/>
                    <a:p>
                      <a:pPr algn="just" rtl="0" fontAlgn="ctr">
                        <a:spcBef>
                          <a:spcPts val="0"/>
                        </a:spcBef>
                        <a:spcAft>
                          <a:spcPts val="0"/>
                        </a:spcAft>
                      </a:pPr>
                      <a:r>
                        <a:rPr lang="fr-FR" sz="1800" dirty="0">
                          <a:effectLst/>
                          <a:latin typeface="+mn-lt"/>
                        </a:rPr>
                        <a:t>Route de la Voulte sur Rhône</a:t>
                      </a:r>
                    </a:p>
                  </a:txBody>
                  <a:tcPr marL="44450" marR="44450" anchor="ctr"/>
                </a:tc>
                <a:tc>
                  <a:txBody>
                    <a:bodyPr/>
                    <a:lstStyle/>
                    <a:p>
                      <a:pPr algn="ctr" rtl="0" fontAlgn="ctr">
                        <a:spcBef>
                          <a:spcPts val="0"/>
                        </a:spcBef>
                        <a:spcAft>
                          <a:spcPts val="0"/>
                        </a:spcAft>
                      </a:pPr>
                      <a:r>
                        <a:rPr lang="fr-FR" sz="1800" dirty="0">
                          <a:effectLst/>
                          <a:latin typeface="+mn-lt"/>
                        </a:rPr>
                        <a:t>x</a:t>
                      </a:r>
                    </a:p>
                  </a:txBody>
                  <a:tcPr marL="44450" marR="44450" anchor="ctr"/>
                </a:tc>
                <a:tc>
                  <a:txBody>
                    <a:bodyPr/>
                    <a:lstStyle/>
                    <a:p>
                      <a:pPr algn="ctr" rtl="0" fontAlgn="ctr">
                        <a:spcBef>
                          <a:spcPts val="0"/>
                        </a:spcBef>
                        <a:spcAft>
                          <a:spcPts val="0"/>
                        </a:spcAft>
                      </a:pPr>
                      <a:r>
                        <a:rPr lang="fr-FR" sz="1800" dirty="0">
                          <a:effectLst/>
                          <a:latin typeface="+mn-lt"/>
                        </a:rPr>
                        <a:t>x</a:t>
                      </a:r>
                    </a:p>
                  </a:txBody>
                  <a:tcPr marL="44450" marR="44450" anchor="ctr"/>
                </a:tc>
                <a:extLst>
                  <a:ext uri="{0D108BD9-81ED-4DB2-BD59-A6C34878D82A}">
                    <a16:rowId xmlns:a16="http://schemas.microsoft.com/office/drawing/2014/main" val="4233867196"/>
                  </a:ext>
                </a:extLst>
              </a:tr>
            </a:tbl>
          </a:graphicData>
        </a:graphic>
      </p:graphicFrame>
    </p:spTree>
    <p:extLst>
      <p:ext uri="{BB962C8B-B14F-4D97-AF65-F5344CB8AC3E}">
        <p14:creationId xmlns:p14="http://schemas.microsoft.com/office/powerpoint/2010/main" val="550828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pic>
        <p:nvPicPr>
          <p:cNvPr id="10" name="Image 9" descr="Une image contenant plein air, rue, léger, ville&#10;&#10;Description générée automatiquement">
            <a:extLst>
              <a:ext uri="{FF2B5EF4-FFF2-40B4-BE49-F238E27FC236}">
                <a16:creationId xmlns:a16="http://schemas.microsoft.com/office/drawing/2014/main" id="{2F560788-D922-ECDE-F1BE-543B29F71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89" y="1163406"/>
            <a:ext cx="4905041" cy="2793556"/>
          </a:xfrm>
          <a:prstGeom prst="rect">
            <a:avLst/>
          </a:prstGeom>
        </p:spPr>
      </p:pic>
      <p:pic>
        <p:nvPicPr>
          <p:cNvPr id="15" name="Image 14" descr="Une image contenant carte&#10;&#10;Description générée automatiquement">
            <a:extLst>
              <a:ext uri="{FF2B5EF4-FFF2-40B4-BE49-F238E27FC236}">
                <a16:creationId xmlns:a16="http://schemas.microsoft.com/office/drawing/2014/main" id="{FF2C496D-2E8E-C2B9-BB9D-7936BCC2B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811" y="1673192"/>
            <a:ext cx="3032277" cy="3275370"/>
          </a:xfrm>
          <a:prstGeom prst="rect">
            <a:avLst/>
          </a:prstGeom>
        </p:spPr>
      </p:pic>
      <p:sp>
        <p:nvSpPr>
          <p:cNvPr id="16" name="ZoneTexte 15">
            <a:extLst>
              <a:ext uri="{FF2B5EF4-FFF2-40B4-BE49-F238E27FC236}">
                <a16:creationId xmlns:a16="http://schemas.microsoft.com/office/drawing/2014/main" id="{1F1341D2-AE36-B9AE-6249-F7A61B0E0D0F}"/>
              </a:ext>
            </a:extLst>
          </p:cNvPr>
          <p:cNvSpPr txBox="1"/>
          <p:nvPr/>
        </p:nvSpPr>
        <p:spPr>
          <a:xfrm>
            <a:off x="7173685" y="1855136"/>
            <a:ext cx="2177143" cy="369332"/>
          </a:xfrm>
          <a:prstGeom prst="rect">
            <a:avLst/>
          </a:prstGeom>
          <a:noFill/>
        </p:spPr>
        <p:txBody>
          <a:bodyPr wrap="square" rtlCol="0">
            <a:spAutoFit/>
          </a:bodyPr>
          <a:lstStyle/>
          <a:p>
            <a:r>
              <a:rPr lang="fr-FR" b="1" dirty="0">
                <a:solidFill>
                  <a:schemeClr val="bg1"/>
                </a:solidFill>
              </a:rPr>
              <a:t>Parking vieux village</a:t>
            </a:r>
          </a:p>
        </p:txBody>
      </p:sp>
      <p:sp>
        <p:nvSpPr>
          <p:cNvPr id="17" name="Organigramme : Connecteur 16">
            <a:extLst>
              <a:ext uri="{FF2B5EF4-FFF2-40B4-BE49-F238E27FC236}">
                <a16:creationId xmlns:a16="http://schemas.microsoft.com/office/drawing/2014/main" id="{B65DBEEC-FE62-FAAE-50A2-1C938F7B52F1}"/>
              </a:ext>
            </a:extLst>
          </p:cNvPr>
          <p:cNvSpPr/>
          <p:nvPr/>
        </p:nvSpPr>
        <p:spPr>
          <a:xfrm>
            <a:off x="665389" y="1224156"/>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b="1" dirty="0">
                <a:solidFill>
                  <a:schemeClr val="bg1"/>
                </a:solidFill>
              </a:rPr>
              <a:t>Place de la gare</a:t>
            </a:r>
          </a:p>
        </p:txBody>
      </p:sp>
      <p:sp>
        <p:nvSpPr>
          <p:cNvPr id="18" name="Organigramme : Connecteur 17">
            <a:extLst>
              <a:ext uri="{FF2B5EF4-FFF2-40B4-BE49-F238E27FC236}">
                <a16:creationId xmlns:a16="http://schemas.microsoft.com/office/drawing/2014/main" id="{7F0F4585-8B10-E387-BC8C-763EEF06E90B}"/>
              </a:ext>
            </a:extLst>
          </p:cNvPr>
          <p:cNvSpPr/>
          <p:nvPr/>
        </p:nvSpPr>
        <p:spPr>
          <a:xfrm>
            <a:off x="749590" y="4218610"/>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736379E5-7DC0-0E2F-D864-DD75C33B5947}"/>
              </a:ext>
            </a:extLst>
          </p:cNvPr>
          <p:cNvSpPr txBox="1"/>
          <p:nvPr/>
        </p:nvSpPr>
        <p:spPr>
          <a:xfrm>
            <a:off x="1590675" y="4480258"/>
            <a:ext cx="3567459" cy="369332"/>
          </a:xfrm>
          <a:prstGeom prst="rect">
            <a:avLst/>
          </a:prstGeom>
          <a:noFill/>
        </p:spPr>
        <p:txBody>
          <a:bodyPr wrap="square" rtlCol="0">
            <a:spAutoFit/>
          </a:bodyPr>
          <a:lstStyle/>
          <a:p>
            <a:r>
              <a:rPr lang="fr-FR" b="1" dirty="0"/>
              <a:t>NOUVEAU POINT DE COLLECTE</a:t>
            </a:r>
          </a:p>
        </p:txBody>
      </p:sp>
    </p:spTree>
    <p:extLst>
      <p:ext uri="{BB962C8B-B14F-4D97-AF65-F5344CB8AC3E}">
        <p14:creationId xmlns:p14="http://schemas.microsoft.com/office/powerpoint/2010/main" val="1580631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2F146-DE52-6BA6-CCBC-C94CAC07662C}"/>
              </a:ext>
            </a:extLst>
          </p:cNvPr>
          <p:cNvSpPr>
            <a:spLocks noGrp="1"/>
          </p:cNvSpPr>
          <p:nvPr>
            <p:ph type="ctrTitle"/>
          </p:nvPr>
        </p:nvSpPr>
        <p:spPr>
          <a:xfrm>
            <a:off x="204787" y="212293"/>
            <a:ext cx="11782425" cy="762403"/>
          </a:xfrm>
        </p:spPr>
        <p:txBody>
          <a:bodyPr>
            <a:normAutofit/>
          </a:bodyPr>
          <a:lstStyle/>
          <a:p>
            <a:r>
              <a:rPr lang="fr-FR" sz="4800" b="1" dirty="0">
                <a:latin typeface="+mn-lt"/>
              </a:rPr>
              <a:t>Les différents sites</a:t>
            </a:r>
          </a:p>
        </p:txBody>
      </p:sp>
      <p:pic>
        <p:nvPicPr>
          <p:cNvPr id="5" name="Image 4" descr="Une image contenant logo&#10;&#10;Description générée automatiquement">
            <a:extLst>
              <a:ext uri="{FF2B5EF4-FFF2-40B4-BE49-F238E27FC236}">
                <a16:creationId xmlns:a16="http://schemas.microsoft.com/office/drawing/2014/main" id="{E0C8D99B-38F2-AB2E-04F2-A0A0B2928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5349875"/>
            <a:ext cx="2667000" cy="1123950"/>
          </a:xfrm>
          <a:prstGeom prst="rect">
            <a:avLst/>
          </a:prstGeom>
        </p:spPr>
      </p:pic>
      <p:pic>
        <p:nvPicPr>
          <p:cNvPr id="6" name="Image 5">
            <a:extLst>
              <a:ext uri="{FF2B5EF4-FFF2-40B4-BE49-F238E27FC236}">
                <a16:creationId xmlns:a16="http://schemas.microsoft.com/office/drawing/2014/main" id="{9AE1EF35-1CC7-01E0-2C31-BDD023CA0863}"/>
              </a:ext>
            </a:extLst>
          </p:cNvPr>
          <p:cNvPicPr>
            <a:picLocks noChangeAspect="1"/>
          </p:cNvPicPr>
          <p:nvPr/>
        </p:nvPicPr>
        <p:blipFill>
          <a:blip r:embed="rId3"/>
          <a:stretch>
            <a:fillRect/>
          </a:stretch>
        </p:blipFill>
        <p:spPr>
          <a:xfrm>
            <a:off x="9534525" y="5346975"/>
            <a:ext cx="2505075" cy="1126850"/>
          </a:xfrm>
          <a:prstGeom prst="rect">
            <a:avLst/>
          </a:prstGeom>
        </p:spPr>
      </p:pic>
      <p:pic>
        <p:nvPicPr>
          <p:cNvPr id="8" name="Image 7">
            <a:extLst>
              <a:ext uri="{FF2B5EF4-FFF2-40B4-BE49-F238E27FC236}">
                <a16:creationId xmlns:a16="http://schemas.microsoft.com/office/drawing/2014/main" id="{DBC519EF-CA8D-C6DC-8DD6-4FB2D95D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7" y="5430768"/>
            <a:ext cx="2505075" cy="1043057"/>
          </a:xfrm>
          <a:prstGeom prst="rect">
            <a:avLst/>
          </a:prstGeom>
        </p:spPr>
      </p:pic>
      <p:sp>
        <p:nvSpPr>
          <p:cNvPr id="13" name="ZoneTexte 12">
            <a:extLst>
              <a:ext uri="{FF2B5EF4-FFF2-40B4-BE49-F238E27FC236}">
                <a16:creationId xmlns:a16="http://schemas.microsoft.com/office/drawing/2014/main" id="{07447FC9-7578-7D42-32B8-9564492076A9}"/>
              </a:ext>
            </a:extLst>
          </p:cNvPr>
          <p:cNvSpPr txBox="1"/>
          <p:nvPr/>
        </p:nvSpPr>
        <p:spPr>
          <a:xfrm>
            <a:off x="665389" y="1485804"/>
            <a:ext cx="1850572" cy="369332"/>
          </a:xfrm>
          <a:prstGeom prst="rect">
            <a:avLst/>
          </a:prstGeom>
          <a:noFill/>
        </p:spPr>
        <p:txBody>
          <a:bodyPr wrap="square" rtlCol="0">
            <a:spAutoFit/>
          </a:bodyPr>
          <a:lstStyle/>
          <a:p>
            <a:r>
              <a:rPr lang="fr-FR" dirty="0">
                <a:solidFill>
                  <a:schemeClr val="bg1"/>
                </a:solidFill>
              </a:rPr>
              <a:t>Place de la gare</a:t>
            </a:r>
          </a:p>
        </p:txBody>
      </p:sp>
      <p:sp>
        <p:nvSpPr>
          <p:cNvPr id="16" name="ZoneTexte 15">
            <a:extLst>
              <a:ext uri="{FF2B5EF4-FFF2-40B4-BE49-F238E27FC236}">
                <a16:creationId xmlns:a16="http://schemas.microsoft.com/office/drawing/2014/main" id="{1F1341D2-AE36-B9AE-6249-F7A61B0E0D0F}"/>
              </a:ext>
            </a:extLst>
          </p:cNvPr>
          <p:cNvSpPr txBox="1"/>
          <p:nvPr/>
        </p:nvSpPr>
        <p:spPr>
          <a:xfrm>
            <a:off x="7173685" y="1855136"/>
            <a:ext cx="2177143" cy="369332"/>
          </a:xfrm>
          <a:prstGeom prst="rect">
            <a:avLst/>
          </a:prstGeom>
          <a:noFill/>
        </p:spPr>
        <p:txBody>
          <a:bodyPr wrap="square" rtlCol="0">
            <a:spAutoFit/>
          </a:bodyPr>
          <a:lstStyle/>
          <a:p>
            <a:r>
              <a:rPr lang="fr-FR" b="1" dirty="0">
                <a:solidFill>
                  <a:schemeClr val="bg1"/>
                </a:solidFill>
              </a:rPr>
              <a:t>Parking vieux village</a:t>
            </a:r>
          </a:p>
        </p:txBody>
      </p:sp>
      <p:pic>
        <p:nvPicPr>
          <p:cNvPr id="4" name="Image 3" descr="Une image contenant carte&#10;&#10;Description générée automatiquement">
            <a:extLst>
              <a:ext uri="{FF2B5EF4-FFF2-40B4-BE49-F238E27FC236}">
                <a16:creationId xmlns:a16="http://schemas.microsoft.com/office/drawing/2014/main" id="{FD4F8D84-0602-4E4F-7D97-4C6DAB394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468" y="1202165"/>
            <a:ext cx="4042187" cy="4001134"/>
          </a:xfrm>
          <a:prstGeom prst="rect">
            <a:avLst/>
          </a:prstGeom>
        </p:spPr>
      </p:pic>
      <p:sp>
        <p:nvSpPr>
          <p:cNvPr id="7" name="ZoneTexte 6">
            <a:extLst>
              <a:ext uri="{FF2B5EF4-FFF2-40B4-BE49-F238E27FC236}">
                <a16:creationId xmlns:a16="http://schemas.microsoft.com/office/drawing/2014/main" id="{03DAE6AF-AE29-2CC2-C3C7-87305AC6927E}"/>
              </a:ext>
            </a:extLst>
          </p:cNvPr>
          <p:cNvSpPr txBox="1"/>
          <p:nvPr/>
        </p:nvSpPr>
        <p:spPr>
          <a:xfrm>
            <a:off x="1045029" y="1404257"/>
            <a:ext cx="2177142" cy="646331"/>
          </a:xfrm>
          <a:prstGeom prst="rect">
            <a:avLst/>
          </a:prstGeom>
          <a:noFill/>
        </p:spPr>
        <p:txBody>
          <a:bodyPr wrap="square" rtlCol="0">
            <a:spAutoFit/>
          </a:bodyPr>
          <a:lstStyle/>
          <a:p>
            <a:r>
              <a:rPr lang="fr-FR" b="1" dirty="0">
                <a:solidFill>
                  <a:schemeClr val="bg1"/>
                </a:solidFill>
              </a:rPr>
              <a:t>Le Rely 1 : rue des abricotiers</a:t>
            </a:r>
          </a:p>
        </p:txBody>
      </p:sp>
      <p:pic>
        <p:nvPicPr>
          <p:cNvPr id="11" name="Image 10" descr="Une image contenant carte&#10;&#10;Description générée automatiquement">
            <a:extLst>
              <a:ext uri="{FF2B5EF4-FFF2-40B4-BE49-F238E27FC236}">
                <a16:creationId xmlns:a16="http://schemas.microsoft.com/office/drawing/2014/main" id="{E8FF43D0-EE5E-5BF2-B7BB-D80842B31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7810" y="1262743"/>
            <a:ext cx="3679252" cy="4332514"/>
          </a:xfrm>
          <a:prstGeom prst="rect">
            <a:avLst/>
          </a:prstGeom>
        </p:spPr>
      </p:pic>
      <p:sp>
        <p:nvSpPr>
          <p:cNvPr id="12" name="ZoneTexte 11">
            <a:extLst>
              <a:ext uri="{FF2B5EF4-FFF2-40B4-BE49-F238E27FC236}">
                <a16:creationId xmlns:a16="http://schemas.microsoft.com/office/drawing/2014/main" id="{D4CCD622-FA6A-AE0F-AB32-3154F6464DDC}"/>
              </a:ext>
            </a:extLst>
          </p:cNvPr>
          <p:cNvSpPr txBox="1"/>
          <p:nvPr/>
        </p:nvSpPr>
        <p:spPr>
          <a:xfrm>
            <a:off x="8147617" y="1453147"/>
            <a:ext cx="2177143" cy="369332"/>
          </a:xfrm>
          <a:prstGeom prst="rect">
            <a:avLst/>
          </a:prstGeom>
          <a:noFill/>
        </p:spPr>
        <p:txBody>
          <a:bodyPr wrap="square" rtlCol="0">
            <a:spAutoFit/>
          </a:bodyPr>
          <a:lstStyle/>
          <a:p>
            <a:r>
              <a:rPr lang="fr-FR" b="1" dirty="0">
                <a:solidFill>
                  <a:schemeClr val="bg1"/>
                </a:solidFill>
              </a:rPr>
              <a:t>Rely 2 </a:t>
            </a:r>
          </a:p>
        </p:txBody>
      </p:sp>
      <mc:AlternateContent xmlns:mc="http://schemas.openxmlformats.org/markup-compatibility/2006" xmlns:p14="http://schemas.microsoft.com/office/powerpoint/2010/main">
        <mc:Choice Requires="p14">
          <p:contentPart p14:bwMode="auto" r:id="rId7">
            <p14:nvContentPartPr>
              <p14:cNvPr id="14" name="Encre 13">
                <a:extLst>
                  <a:ext uri="{FF2B5EF4-FFF2-40B4-BE49-F238E27FC236}">
                    <a16:creationId xmlns:a16="http://schemas.microsoft.com/office/drawing/2014/main" id="{6E6B3E36-C02D-F623-6B98-317D6F43DADA}"/>
                  </a:ext>
                </a:extLst>
              </p14:cNvPr>
              <p14:cNvContentPartPr/>
              <p14:nvPr/>
            </p14:nvContentPartPr>
            <p14:xfrm>
              <a:off x="8750211" y="1958623"/>
              <a:ext cx="1147320" cy="1166040"/>
            </p14:xfrm>
          </p:contentPart>
        </mc:Choice>
        <mc:Fallback xmlns="">
          <p:pic>
            <p:nvPicPr>
              <p:cNvPr id="14" name="Encre 13">
                <a:extLst>
                  <a:ext uri="{FF2B5EF4-FFF2-40B4-BE49-F238E27FC236}">
                    <a16:creationId xmlns:a16="http://schemas.microsoft.com/office/drawing/2014/main" id="{6E6B3E36-C02D-F623-6B98-317D6F43DADA}"/>
                  </a:ext>
                </a:extLst>
              </p:cNvPr>
              <p:cNvPicPr/>
              <p:nvPr/>
            </p:nvPicPr>
            <p:blipFill>
              <a:blip r:embed="rId8"/>
              <a:stretch>
                <a:fillRect/>
              </a:stretch>
            </p:blipFill>
            <p:spPr>
              <a:xfrm>
                <a:off x="8741211" y="1949983"/>
                <a:ext cx="1164960" cy="1183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Encre 16">
                <a:extLst>
                  <a:ext uri="{FF2B5EF4-FFF2-40B4-BE49-F238E27FC236}">
                    <a16:creationId xmlns:a16="http://schemas.microsoft.com/office/drawing/2014/main" id="{E23D389F-5B1C-710B-543A-6E0B294F4374}"/>
                  </a:ext>
                </a:extLst>
              </p14:cNvPr>
              <p14:cNvContentPartPr/>
              <p14:nvPr/>
            </p14:nvContentPartPr>
            <p14:xfrm>
              <a:off x="-240069" y="-392177"/>
              <a:ext cx="360" cy="360"/>
            </p14:xfrm>
          </p:contentPart>
        </mc:Choice>
        <mc:Fallback xmlns="">
          <p:pic>
            <p:nvPicPr>
              <p:cNvPr id="17" name="Encre 16">
                <a:extLst>
                  <a:ext uri="{FF2B5EF4-FFF2-40B4-BE49-F238E27FC236}">
                    <a16:creationId xmlns:a16="http://schemas.microsoft.com/office/drawing/2014/main" id="{E23D389F-5B1C-710B-543A-6E0B294F4374}"/>
                  </a:ext>
                </a:extLst>
              </p:cNvPr>
              <p:cNvPicPr/>
              <p:nvPr/>
            </p:nvPicPr>
            <p:blipFill>
              <a:blip r:embed="rId10"/>
              <a:stretch>
                <a:fillRect/>
              </a:stretch>
            </p:blipFill>
            <p:spPr>
              <a:xfrm>
                <a:off x="-248709" y="-400817"/>
                <a:ext cx="18000" cy="18000"/>
              </a:xfrm>
              <a:prstGeom prst="rect">
                <a:avLst/>
              </a:prstGeom>
            </p:spPr>
          </p:pic>
        </mc:Fallback>
      </mc:AlternateContent>
      <p:sp>
        <p:nvSpPr>
          <p:cNvPr id="18" name="Flèche : bas 17">
            <a:extLst>
              <a:ext uri="{FF2B5EF4-FFF2-40B4-BE49-F238E27FC236}">
                <a16:creationId xmlns:a16="http://schemas.microsoft.com/office/drawing/2014/main" id="{74E7652D-8126-4AA5-9300-AE588B9DDCD0}"/>
              </a:ext>
            </a:extLst>
          </p:cNvPr>
          <p:cNvSpPr/>
          <p:nvPr/>
        </p:nvSpPr>
        <p:spPr>
          <a:xfrm rot="1629535">
            <a:off x="9753456" y="286883"/>
            <a:ext cx="478971" cy="18798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Connecteur 18">
            <a:extLst>
              <a:ext uri="{FF2B5EF4-FFF2-40B4-BE49-F238E27FC236}">
                <a16:creationId xmlns:a16="http://schemas.microsoft.com/office/drawing/2014/main" id="{DA48ED94-FD57-08F7-F83A-8D2C829B803F}"/>
              </a:ext>
            </a:extLst>
          </p:cNvPr>
          <p:cNvSpPr/>
          <p:nvPr/>
        </p:nvSpPr>
        <p:spPr>
          <a:xfrm>
            <a:off x="7183210" y="1376165"/>
            <a:ext cx="772885" cy="89262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77040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783</Words>
  <Application>Microsoft Office PowerPoint</Application>
  <PresentationFormat>Grand écran</PresentationFormat>
  <Paragraphs>132</Paragraphs>
  <Slides>16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Abadi</vt:lpstr>
      <vt:lpstr>Arial</vt:lpstr>
      <vt:lpstr>Calibri</vt:lpstr>
      <vt:lpstr>Calibri Light</vt:lpstr>
      <vt:lpstr>Thème Office</vt:lpstr>
      <vt:lpstr>Nouveau mode de collecte sur la commune de Beauchastel à partir de juin 2023 (Compétence CAPCA)</vt:lpstr>
      <vt:lpstr>Nouveau mode de collecte sur la commune de Beauchastel à partir de juin 2023</vt:lpstr>
      <vt:lpstr>Présentation PowerPoint</vt:lpstr>
      <vt:lpstr>Présentation PowerPoint</vt:lpstr>
      <vt:lpstr>Présentation PowerPoint</vt:lpstr>
      <vt:lpstr>Présentation PowerPoint</vt:lpstr>
      <vt:lpstr>Présentation PowerPoint</vt:lpstr>
      <vt:lpstr>Les différents sites</vt:lpstr>
      <vt:lpstr>Les différents sites</vt:lpstr>
      <vt:lpstr>Les différents sites</vt:lpstr>
      <vt:lpstr>Les différents sites</vt:lpstr>
      <vt:lpstr>Les différents sites</vt:lpstr>
      <vt:lpstr>Les différents sites</vt:lpstr>
      <vt:lpstr>Les différents sites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Nouveau mode de collecte sur la commune de Beauchastel à partir de juin 2023</dc:title>
  <dc:creator>Maire</dc:creator>
  <cp:lastModifiedBy>Maire</cp:lastModifiedBy>
  <cp:revision>8</cp:revision>
  <cp:lastPrinted>2023-04-27T06:39:26Z</cp:lastPrinted>
  <dcterms:created xsi:type="dcterms:W3CDTF">2023-04-27T05:42:17Z</dcterms:created>
  <dcterms:modified xsi:type="dcterms:W3CDTF">2023-07-04T14:41:45Z</dcterms:modified>
</cp:coreProperties>
</file>